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4"/>
  </p:notesMasterIdLst>
  <p:handoutMasterIdLst>
    <p:handoutMasterId r:id="rId35"/>
  </p:handoutMasterIdLst>
  <p:sldIdLst>
    <p:sldId id="275" r:id="rId2"/>
    <p:sldId id="272" r:id="rId3"/>
    <p:sldId id="369" r:id="rId4"/>
    <p:sldId id="390" r:id="rId5"/>
    <p:sldId id="331" r:id="rId6"/>
    <p:sldId id="361" r:id="rId7"/>
    <p:sldId id="533" r:id="rId8"/>
    <p:sldId id="440" r:id="rId9"/>
    <p:sldId id="343" r:id="rId10"/>
    <p:sldId id="333" r:id="rId11"/>
    <p:sldId id="370" r:id="rId12"/>
    <p:sldId id="362" r:id="rId13"/>
    <p:sldId id="367" r:id="rId14"/>
    <p:sldId id="368" r:id="rId15"/>
    <p:sldId id="391" r:id="rId16"/>
    <p:sldId id="378" r:id="rId17"/>
    <p:sldId id="377" r:id="rId18"/>
    <p:sldId id="388" r:id="rId19"/>
    <p:sldId id="373" r:id="rId20"/>
    <p:sldId id="363" r:id="rId21"/>
    <p:sldId id="392" r:id="rId22"/>
    <p:sldId id="366" r:id="rId23"/>
    <p:sldId id="374" r:id="rId24"/>
    <p:sldId id="375" r:id="rId25"/>
    <p:sldId id="376" r:id="rId26"/>
    <p:sldId id="371" r:id="rId27"/>
    <p:sldId id="372" r:id="rId28"/>
    <p:sldId id="389" r:id="rId29"/>
    <p:sldId id="591" r:id="rId30"/>
    <p:sldId id="560" r:id="rId31"/>
    <p:sldId id="387" r:id="rId32"/>
    <p:sldId id="3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er, Sara Christina GIZ NP" initials="BSCGN" lastIdx="3" clrIdx="0">
    <p:extLst>
      <p:ext uri="{19B8F6BF-5375-455C-9EA6-DF929625EA0E}">
        <p15:presenceInfo xmlns:p15="http://schemas.microsoft.com/office/powerpoint/2012/main" userId="Biller, Sara Christina GIZ N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3870BF"/>
    <a:srgbClr val="3AAA35"/>
    <a:srgbClr val="E81C26"/>
    <a:srgbClr val="DCC2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snapToGrid="0">
      <p:cViewPr varScale="1">
        <p:scale>
          <a:sx n="68" d="100"/>
          <a:sy n="68" d="100"/>
        </p:scale>
        <p:origin x="786" y="60"/>
      </p:cViewPr>
      <p:guideLst>
        <p:guide orient="horz" pos="2160"/>
        <p:guide pos="3840"/>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94198-2E6C-EF4F-AC03-FFE066BD2A63}" type="doc">
      <dgm:prSet loTypeId="urn:microsoft.com/office/officeart/2005/8/layout/pyramid1" loCatId="" qsTypeId="urn:microsoft.com/office/officeart/2005/8/quickstyle/simple4" qsCatId="simple" csTypeId="urn:microsoft.com/office/officeart/2005/8/colors/accent1_2" csCatId="accent1" phldr="1"/>
      <dgm:spPr/>
    </dgm:pt>
    <dgm:pt modelId="{76A2B847-8F82-3E4D-B134-CF90B64223A0}">
      <dgm:prSet phldrT="[Text]" custT="1"/>
      <dgm:spPr>
        <a:solidFill>
          <a:schemeClr val="accent6">
            <a:lumMod val="60000"/>
            <a:lumOff val="40000"/>
          </a:schemeClr>
        </a:solidFill>
      </dgm:spPr>
      <dgm:t>
        <a:bodyPr/>
        <a:lstStyle/>
        <a:p>
          <a:r>
            <a:rPr lang="en-US" sz="1100" b="1" dirty="0"/>
            <a:t>Specialized, central and teaching  hospital </a:t>
          </a:r>
        </a:p>
      </dgm:t>
    </dgm:pt>
    <dgm:pt modelId="{667EA430-3BBE-AF4C-8A01-5D3B5D90F7AB}" type="parTrans" cxnId="{BA8E2FC6-047E-914B-9464-010DEDD39872}">
      <dgm:prSet/>
      <dgm:spPr/>
      <dgm:t>
        <a:bodyPr/>
        <a:lstStyle/>
        <a:p>
          <a:endParaRPr lang="en-US"/>
        </a:p>
      </dgm:t>
    </dgm:pt>
    <dgm:pt modelId="{EB048189-23AF-624D-89CD-A0F52EC5FC5A}" type="sibTrans" cxnId="{BA8E2FC6-047E-914B-9464-010DEDD39872}">
      <dgm:prSet/>
      <dgm:spPr/>
      <dgm:t>
        <a:bodyPr/>
        <a:lstStyle/>
        <a:p>
          <a:endParaRPr lang="en-US"/>
        </a:p>
      </dgm:t>
    </dgm:pt>
    <dgm:pt modelId="{EBCAC72E-8143-FC41-96B0-9EC4F9E835F2}">
      <dgm:prSet phldrT="[Text]" custT="1"/>
      <dgm:spPr>
        <a:solidFill>
          <a:schemeClr val="accent3">
            <a:lumMod val="75000"/>
          </a:schemeClr>
        </a:solidFill>
      </dgm:spPr>
      <dgm:t>
        <a:bodyPr/>
        <a:lstStyle/>
        <a:p>
          <a:r>
            <a:rPr lang="en-US" sz="1200" b="1" dirty="0"/>
            <a:t>Health post, Community health unit, Urban Health Center/Urban Health Promotion Center, PHC/ORC, EPI, FCHV</a:t>
          </a:r>
        </a:p>
      </dgm:t>
    </dgm:pt>
    <dgm:pt modelId="{5DC0DA0B-E5A0-0744-A08A-C0902FA13683}" type="parTrans" cxnId="{08A31723-C12C-3340-85E2-ED208DE80072}">
      <dgm:prSet/>
      <dgm:spPr/>
      <dgm:t>
        <a:bodyPr/>
        <a:lstStyle/>
        <a:p>
          <a:endParaRPr lang="en-US"/>
        </a:p>
      </dgm:t>
    </dgm:pt>
    <dgm:pt modelId="{4613376B-496D-4844-B49C-ACC675812768}" type="sibTrans" cxnId="{08A31723-C12C-3340-85E2-ED208DE80072}">
      <dgm:prSet/>
      <dgm:spPr/>
      <dgm:t>
        <a:bodyPr/>
        <a:lstStyle/>
        <a:p>
          <a:endParaRPr lang="en-US"/>
        </a:p>
      </dgm:t>
    </dgm:pt>
    <dgm:pt modelId="{2852F78C-2541-BF4C-869E-D757E2A5B823}">
      <dgm:prSet phldrT="[Text]" custT="1"/>
      <dgm:spPr>
        <a:solidFill>
          <a:schemeClr val="accent2">
            <a:lumMod val="40000"/>
            <a:lumOff val="60000"/>
          </a:schemeClr>
        </a:solidFill>
      </dgm:spPr>
      <dgm:t>
        <a:bodyPr/>
        <a:lstStyle/>
        <a:p>
          <a:r>
            <a:rPr lang="en-US" sz="1200" b="1" dirty="0"/>
            <a:t>Primary Health Care Center (PHCC)</a:t>
          </a:r>
        </a:p>
      </dgm:t>
    </dgm:pt>
    <dgm:pt modelId="{19E575A1-5510-E147-B2E8-ACFE2E4AEAF7}" type="sibTrans" cxnId="{3484049F-D244-204A-B861-997C7B01D7BE}">
      <dgm:prSet/>
      <dgm:spPr/>
      <dgm:t>
        <a:bodyPr/>
        <a:lstStyle/>
        <a:p>
          <a:endParaRPr lang="en-US"/>
        </a:p>
      </dgm:t>
    </dgm:pt>
    <dgm:pt modelId="{C9EB1152-97E7-9A43-A7D9-E4C69863DC35}" type="parTrans" cxnId="{3484049F-D244-204A-B861-997C7B01D7BE}">
      <dgm:prSet/>
      <dgm:spPr/>
      <dgm:t>
        <a:bodyPr/>
        <a:lstStyle/>
        <a:p>
          <a:endParaRPr lang="en-US"/>
        </a:p>
      </dgm:t>
    </dgm:pt>
    <dgm:pt modelId="{641F1457-C3E6-144E-A8BE-D1536BB2F409}">
      <dgm:prSet phldrT="[Text]" custT="1"/>
      <dgm:spPr>
        <a:solidFill>
          <a:schemeClr val="accent5">
            <a:lumMod val="60000"/>
            <a:lumOff val="40000"/>
          </a:schemeClr>
        </a:solidFill>
      </dgm:spPr>
      <dgm:t>
        <a:bodyPr/>
        <a:lstStyle/>
        <a:p>
          <a:r>
            <a:rPr lang="en-US" sz="1100" b="1" dirty="0"/>
            <a:t>District, Zonal, Regional, Sub regional Hospital</a:t>
          </a:r>
        </a:p>
      </dgm:t>
    </dgm:pt>
    <dgm:pt modelId="{0C98F1FE-7C93-A749-9740-1FF8106D18B2}" type="sibTrans" cxnId="{78F6CF76-E5CE-E442-96FF-6F5408D8FFEA}">
      <dgm:prSet/>
      <dgm:spPr/>
      <dgm:t>
        <a:bodyPr/>
        <a:lstStyle/>
        <a:p>
          <a:endParaRPr lang="en-US"/>
        </a:p>
      </dgm:t>
    </dgm:pt>
    <dgm:pt modelId="{BFEB8D5F-4B7F-E54F-9FAD-E3D89612634F}" type="parTrans" cxnId="{78F6CF76-E5CE-E442-96FF-6F5408D8FFEA}">
      <dgm:prSet/>
      <dgm:spPr/>
      <dgm:t>
        <a:bodyPr/>
        <a:lstStyle/>
        <a:p>
          <a:endParaRPr lang="en-US"/>
        </a:p>
      </dgm:t>
    </dgm:pt>
    <dgm:pt modelId="{604B258C-D26D-394D-A1A0-6111050AA0DE}" type="pres">
      <dgm:prSet presAssocID="{99294198-2E6C-EF4F-AC03-FFE066BD2A63}" presName="Name0" presStyleCnt="0">
        <dgm:presLayoutVars>
          <dgm:dir/>
          <dgm:animLvl val="lvl"/>
          <dgm:resizeHandles val="exact"/>
        </dgm:presLayoutVars>
      </dgm:prSet>
      <dgm:spPr/>
    </dgm:pt>
    <dgm:pt modelId="{D78F9876-6BE2-8949-97FB-50D788D2FA2B}" type="pres">
      <dgm:prSet presAssocID="{76A2B847-8F82-3E4D-B134-CF90B64223A0}" presName="Name8" presStyleCnt="0"/>
      <dgm:spPr/>
    </dgm:pt>
    <dgm:pt modelId="{97359C4D-A981-5F4D-AF3E-4411D8BCB1DC}" type="pres">
      <dgm:prSet presAssocID="{76A2B847-8F82-3E4D-B134-CF90B64223A0}" presName="level" presStyleLbl="node1" presStyleIdx="0" presStyleCnt="4">
        <dgm:presLayoutVars>
          <dgm:chMax val="1"/>
          <dgm:bulletEnabled val="1"/>
        </dgm:presLayoutVars>
      </dgm:prSet>
      <dgm:spPr/>
    </dgm:pt>
    <dgm:pt modelId="{CAAC7062-9161-E64B-9672-C99340A50133}" type="pres">
      <dgm:prSet presAssocID="{76A2B847-8F82-3E4D-B134-CF90B64223A0}" presName="levelTx" presStyleLbl="revTx" presStyleIdx="0" presStyleCnt="0">
        <dgm:presLayoutVars>
          <dgm:chMax val="1"/>
          <dgm:bulletEnabled val="1"/>
        </dgm:presLayoutVars>
      </dgm:prSet>
      <dgm:spPr/>
    </dgm:pt>
    <dgm:pt modelId="{D955706A-11AC-B14B-A0FD-54FAC1167F9F}" type="pres">
      <dgm:prSet presAssocID="{641F1457-C3E6-144E-A8BE-D1536BB2F409}" presName="Name8" presStyleCnt="0"/>
      <dgm:spPr/>
    </dgm:pt>
    <dgm:pt modelId="{641BDC65-0CFB-664D-813B-4699FB7D146B}" type="pres">
      <dgm:prSet presAssocID="{641F1457-C3E6-144E-A8BE-D1536BB2F409}" presName="level" presStyleLbl="node1" presStyleIdx="1" presStyleCnt="4">
        <dgm:presLayoutVars>
          <dgm:chMax val="1"/>
          <dgm:bulletEnabled val="1"/>
        </dgm:presLayoutVars>
      </dgm:prSet>
      <dgm:spPr/>
    </dgm:pt>
    <dgm:pt modelId="{5317D152-6035-E045-AF01-B79CB253D98D}" type="pres">
      <dgm:prSet presAssocID="{641F1457-C3E6-144E-A8BE-D1536BB2F409}" presName="levelTx" presStyleLbl="revTx" presStyleIdx="0" presStyleCnt="0">
        <dgm:presLayoutVars>
          <dgm:chMax val="1"/>
          <dgm:bulletEnabled val="1"/>
        </dgm:presLayoutVars>
      </dgm:prSet>
      <dgm:spPr/>
    </dgm:pt>
    <dgm:pt modelId="{F7E9967C-0D5D-A143-B821-87590A1321EA}" type="pres">
      <dgm:prSet presAssocID="{2852F78C-2541-BF4C-869E-D757E2A5B823}" presName="Name8" presStyleCnt="0"/>
      <dgm:spPr/>
    </dgm:pt>
    <dgm:pt modelId="{A799DABB-5173-5B4A-BCDA-1081A68ECFD5}" type="pres">
      <dgm:prSet presAssocID="{2852F78C-2541-BF4C-869E-D757E2A5B823}" presName="level" presStyleLbl="node1" presStyleIdx="2" presStyleCnt="4">
        <dgm:presLayoutVars>
          <dgm:chMax val="1"/>
          <dgm:bulletEnabled val="1"/>
        </dgm:presLayoutVars>
      </dgm:prSet>
      <dgm:spPr/>
    </dgm:pt>
    <dgm:pt modelId="{547F85C7-6369-7141-9DFD-883E1F3699BF}" type="pres">
      <dgm:prSet presAssocID="{2852F78C-2541-BF4C-869E-D757E2A5B823}" presName="levelTx" presStyleLbl="revTx" presStyleIdx="0" presStyleCnt="0">
        <dgm:presLayoutVars>
          <dgm:chMax val="1"/>
          <dgm:bulletEnabled val="1"/>
        </dgm:presLayoutVars>
      </dgm:prSet>
      <dgm:spPr/>
    </dgm:pt>
    <dgm:pt modelId="{1EA7D811-C05A-7143-95F5-F29918F26CFD}" type="pres">
      <dgm:prSet presAssocID="{EBCAC72E-8143-FC41-96B0-9EC4F9E835F2}" presName="Name8" presStyleCnt="0"/>
      <dgm:spPr/>
    </dgm:pt>
    <dgm:pt modelId="{092710C4-0C11-F747-9A55-5679A2A80F6C}" type="pres">
      <dgm:prSet presAssocID="{EBCAC72E-8143-FC41-96B0-9EC4F9E835F2}" presName="level" presStyleLbl="node1" presStyleIdx="3" presStyleCnt="4">
        <dgm:presLayoutVars>
          <dgm:chMax val="1"/>
          <dgm:bulletEnabled val="1"/>
        </dgm:presLayoutVars>
      </dgm:prSet>
      <dgm:spPr/>
    </dgm:pt>
    <dgm:pt modelId="{6BC46733-6066-BC41-97D2-B3BCDEA31AE5}" type="pres">
      <dgm:prSet presAssocID="{EBCAC72E-8143-FC41-96B0-9EC4F9E835F2}" presName="levelTx" presStyleLbl="revTx" presStyleIdx="0" presStyleCnt="0">
        <dgm:presLayoutVars>
          <dgm:chMax val="1"/>
          <dgm:bulletEnabled val="1"/>
        </dgm:presLayoutVars>
      </dgm:prSet>
      <dgm:spPr/>
    </dgm:pt>
  </dgm:ptLst>
  <dgm:cxnLst>
    <dgm:cxn modelId="{F12BD505-32CD-4658-9263-A5501ECEA7CD}" type="presOf" srcId="{2852F78C-2541-BF4C-869E-D757E2A5B823}" destId="{A799DABB-5173-5B4A-BCDA-1081A68ECFD5}" srcOrd="0" destOrd="0" presId="urn:microsoft.com/office/officeart/2005/8/layout/pyramid1"/>
    <dgm:cxn modelId="{F3BB0006-130E-4F99-97F8-93C3710600D6}" type="presOf" srcId="{EBCAC72E-8143-FC41-96B0-9EC4F9E835F2}" destId="{6BC46733-6066-BC41-97D2-B3BCDEA31AE5}" srcOrd="1" destOrd="0" presId="urn:microsoft.com/office/officeart/2005/8/layout/pyramid1"/>
    <dgm:cxn modelId="{08A31723-C12C-3340-85E2-ED208DE80072}" srcId="{99294198-2E6C-EF4F-AC03-FFE066BD2A63}" destId="{EBCAC72E-8143-FC41-96B0-9EC4F9E835F2}" srcOrd="3" destOrd="0" parTransId="{5DC0DA0B-E5A0-0744-A08A-C0902FA13683}" sibTransId="{4613376B-496D-4844-B49C-ACC675812768}"/>
    <dgm:cxn modelId="{A4506338-5AD6-4406-BA40-5559F83C97F3}" type="presOf" srcId="{2852F78C-2541-BF4C-869E-D757E2A5B823}" destId="{547F85C7-6369-7141-9DFD-883E1F3699BF}" srcOrd="1" destOrd="0" presId="urn:microsoft.com/office/officeart/2005/8/layout/pyramid1"/>
    <dgm:cxn modelId="{51B7D464-DC2F-4949-9DA8-4E14A814A837}" type="presOf" srcId="{641F1457-C3E6-144E-A8BE-D1536BB2F409}" destId="{641BDC65-0CFB-664D-813B-4699FB7D146B}" srcOrd="0" destOrd="0" presId="urn:microsoft.com/office/officeart/2005/8/layout/pyramid1"/>
    <dgm:cxn modelId="{78F6CF76-E5CE-E442-96FF-6F5408D8FFEA}" srcId="{99294198-2E6C-EF4F-AC03-FFE066BD2A63}" destId="{641F1457-C3E6-144E-A8BE-D1536BB2F409}" srcOrd="1" destOrd="0" parTransId="{BFEB8D5F-4B7F-E54F-9FAD-E3D89612634F}" sibTransId="{0C98F1FE-7C93-A749-9740-1FF8106D18B2}"/>
    <dgm:cxn modelId="{91A8E376-2976-4ABA-8F78-91D947C955DE}" type="presOf" srcId="{76A2B847-8F82-3E4D-B134-CF90B64223A0}" destId="{97359C4D-A981-5F4D-AF3E-4411D8BCB1DC}" srcOrd="0" destOrd="0" presId="urn:microsoft.com/office/officeart/2005/8/layout/pyramid1"/>
    <dgm:cxn modelId="{552D7E80-B9C3-433D-819C-7404D3A2F2A5}" type="presOf" srcId="{99294198-2E6C-EF4F-AC03-FFE066BD2A63}" destId="{604B258C-D26D-394D-A1A0-6111050AA0DE}" srcOrd="0" destOrd="0" presId="urn:microsoft.com/office/officeart/2005/8/layout/pyramid1"/>
    <dgm:cxn modelId="{3811979B-7143-46EB-8CCB-8CF9313BC8A6}" type="presOf" srcId="{EBCAC72E-8143-FC41-96B0-9EC4F9E835F2}" destId="{092710C4-0C11-F747-9A55-5679A2A80F6C}" srcOrd="0" destOrd="0" presId="urn:microsoft.com/office/officeart/2005/8/layout/pyramid1"/>
    <dgm:cxn modelId="{3484049F-D244-204A-B861-997C7B01D7BE}" srcId="{99294198-2E6C-EF4F-AC03-FFE066BD2A63}" destId="{2852F78C-2541-BF4C-869E-D757E2A5B823}" srcOrd="2" destOrd="0" parTransId="{C9EB1152-97E7-9A43-A7D9-E4C69863DC35}" sibTransId="{19E575A1-5510-E147-B2E8-ACFE2E4AEAF7}"/>
    <dgm:cxn modelId="{424CEFA9-15AB-44B4-BBFA-3268D9A18E19}" type="presOf" srcId="{76A2B847-8F82-3E4D-B134-CF90B64223A0}" destId="{CAAC7062-9161-E64B-9672-C99340A50133}" srcOrd="1" destOrd="0" presId="urn:microsoft.com/office/officeart/2005/8/layout/pyramid1"/>
    <dgm:cxn modelId="{D70B08C0-26FC-47ED-8E57-1B573F4C7018}" type="presOf" srcId="{641F1457-C3E6-144E-A8BE-D1536BB2F409}" destId="{5317D152-6035-E045-AF01-B79CB253D98D}" srcOrd="1" destOrd="0" presId="urn:microsoft.com/office/officeart/2005/8/layout/pyramid1"/>
    <dgm:cxn modelId="{BA8E2FC6-047E-914B-9464-010DEDD39872}" srcId="{99294198-2E6C-EF4F-AC03-FFE066BD2A63}" destId="{76A2B847-8F82-3E4D-B134-CF90B64223A0}" srcOrd="0" destOrd="0" parTransId="{667EA430-3BBE-AF4C-8A01-5D3B5D90F7AB}" sibTransId="{EB048189-23AF-624D-89CD-A0F52EC5FC5A}"/>
    <dgm:cxn modelId="{084EDF60-A5F2-44A8-A453-4A5B10C62617}" type="presParOf" srcId="{604B258C-D26D-394D-A1A0-6111050AA0DE}" destId="{D78F9876-6BE2-8949-97FB-50D788D2FA2B}" srcOrd="0" destOrd="0" presId="urn:microsoft.com/office/officeart/2005/8/layout/pyramid1"/>
    <dgm:cxn modelId="{EBC1106B-34BE-42C8-8E8E-080B72B2E9CA}" type="presParOf" srcId="{D78F9876-6BE2-8949-97FB-50D788D2FA2B}" destId="{97359C4D-A981-5F4D-AF3E-4411D8BCB1DC}" srcOrd="0" destOrd="0" presId="urn:microsoft.com/office/officeart/2005/8/layout/pyramid1"/>
    <dgm:cxn modelId="{4B1FCF72-D1DE-44A8-86B3-991E5534951D}" type="presParOf" srcId="{D78F9876-6BE2-8949-97FB-50D788D2FA2B}" destId="{CAAC7062-9161-E64B-9672-C99340A50133}" srcOrd="1" destOrd="0" presId="urn:microsoft.com/office/officeart/2005/8/layout/pyramid1"/>
    <dgm:cxn modelId="{BFE1D1A6-BB37-4724-A027-92F3BEF26ADE}" type="presParOf" srcId="{604B258C-D26D-394D-A1A0-6111050AA0DE}" destId="{D955706A-11AC-B14B-A0FD-54FAC1167F9F}" srcOrd="1" destOrd="0" presId="urn:microsoft.com/office/officeart/2005/8/layout/pyramid1"/>
    <dgm:cxn modelId="{F0E1A78A-E607-42A3-B0BE-834F73F6147F}" type="presParOf" srcId="{D955706A-11AC-B14B-A0FD-54FAC1167F9F}" destId="{641BDC65-0CFB-664D-813B-4699FB7D146B}" srcOrd="0" destOrd="0" presId="urn:microsoft.com/office/officeart/2005/8/layout/pyramid1"/>
    <dgm:cxn modelId="{E6E2145D-FC12-47E7-AED9-EEFB5B200668}" type="presParOf" srcId="{D955706A-11AC-B14B-A0FD-54FAC1167F9F}" destId="{5317D152-6035-E045-AF01-B79CB253D98D}" srcOrd="1" destOrd="0" presId="urn:microsoft.com/office/officeart/2005/8/layout/pyramid1"/>
    <dgm:cxn modelId="{69D44979-44A5-433A-A7E8-399BF268657C}" type="presParOf" srcId="{604B258C-D26D-394D-A1A0-6111050AA0DE}" destId="{F7E9967C-0D5D-A143-B821-87590A1321EA}" srcOrd="2" destOrd="0" presId="urn:microsoft.com/office/officeart/2005/8/layout/pyramid1"/>
    <dgm:cxn modelId="{6313FBAF-F3C7-4B6A-9EAB-D22FD68F61C4}" type="presParOf" srcId="{F7E9967C-0D5D-A143-B821-87590A1321EA}" destId="{A799DABB-5173-5B4A-BCDA-1081A68ECFD5}" srcOrd="0" destOrd="0" presId="urn:microsoft.com/office/officeart/2005/8/layout/pyramid1"/>
    <dgm:cxn modelId="{CDFC6D51-81F2-4770-B944-D5289310BB75}" type="presParOf" srcId="{F7E9967C-0D5D-A143-B821-87590A1321EA}" destId="{547F85C7-6369-7141-9DFD-883E1F3699BF}" srcOrd="1" destOrd="0" presId="urn:microsoft.com/office/officeart/2005/8/layout/pyramid1"/>
    <dgm:cxn modelId="{7B7E2A68-5E0D-4A10-BA22-41900E4F3141}" type="presParOf" srcId="{604B258C-D26D-394D-A1A0-6111050AA0DE}" destId="{1EA7D811-C05A-7143-95F5-F29918F26CFD}" srcOrd="3" destOrd="0" presId="urn:microsoft.com/office/officeart/2005/8/layout/pyramid1"/>
    <dgm:cxn modelId="{7D0E78D9-4E23-4773-ABB7-E09AB6F475C8}" type="presParOf" srcId="{1EA7D811-C05A-7143-95F5-F29918F26CFD}" destId="{092710C4-0C11-F747-9A55-5679A2A80F6C}" srcOrd="0" destOrd="0" presId="urn:microsoft.com/office/officeart/2005/8/layout/pyramid1"/>
    <dgm:cxn modelId="{20E4C7C9-FF9B-4479-B769-C6767C1F74C7}" type="presParOf" srcId="{1EA7D811-C05A-7143-95F5-F29918F26CFD}" destId="{6BC46733-6066-BC41-97D2-B3BCDEA31AE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59C4D-A981-5F4D-AF3E-4411D8BCB1DC}">
      <dsp:nvSpPr>
        <dsp:cNvPr id="0" name=""/>
        <dsp:cNvSpPr/>
      </dsp:nvSpPr>
      <dsp:spPr>
        <a:xfrm>
          <a:off x="1317682" y="0"/>
          <a:ext cx="878455" cy="979487"/>
        </a:xfrm>
        <a:prstGeom prst="trapezoid">
          <a:avLst>
            <a:gd name="adj" fmla="val 5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Specialized, central and teaching  hospital </a:t>
          </a:r>
        </a:p>
      </dsp:txBody>
      <dsp:txXfrm>
        <a:off x="1317682" y="0"/>
        <a:ext cx="878455" cy="979487"/>
      </dsp:txXfrm>
    </dsp:sp>
    <dsp:sp modelId="{641BDC65-0CFB-664D-813B-4699FB7D146B}">
      <dsp:nvSpPr>
        <dsp:cNvPr id="0" name=""/>
        <dsp:cNvSpPr/>
      </dsp:nvSpPr>
      <dsp:spPr>
        <a:xfrm>
          <a:off x="878455" y="979487"/>
          <a:ext cx="1756910" cy="979487"/>
        </a:xfrm>
        <a:prstGeom prst="trapezoid">
          <a:avLst>
            <a:gd name="adj" fmla="val 44843"/>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District, Zonal, Regional, Sub regional Hospital</a:t>
          </a:r>
        </a:p>
      </dsp:txBody>
      <dsp:txXfrm>
        <a:off x="1185914" y="979487"/>
        <a:ext cx="1141991" cy="979487"/>
      </dsp:txXfrm>
    </dsp:sp>
    <dsp:sp modelId="{A799DABB-5173-5B4A-BCDA-1081A68ECFD5}">
      <dsp:nvSpPr>
        <dsp:cNvPr id="0" name=""/>
        <dsp:cNvSpPr/>
      </dsp:nvSpPr>
      <dsp:spPr>
        <a:xfrm>
          <a:off x="439227" y="1958974"/>
          <a:ext cx="2635365" cy="979487"/>
        </a:xfrm>
        <a:prstGeom prst="trapezoid">
          <a:avLst>
            <a:gd name="adj" fmla="val 44843"/>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Primary Health Care Center (PHCC)</a:t>
          </a:r>
        </a:p>
      </dsp:txBody>
      <dsp:txXfrm>
        <a:off x="900416" y="1958974"/>
        <a:ext cx="1712987" cy="979487"/>
      </dsp:txXfrm>
    </dsp:sp>
    <dsp:sp modelId="{092710C4-0C11-F747-9A55-5679A2A80F6C}">
      <dsp:nvSpPr>
        <dsp:cNvPr id="0" name=""/>
        <dsp:cNvSpPr/>
      </dsp:nvSpPr>
      <dsp:spPr>
        <a:xfrm>
          <a:off x="0" y="2938462"/>
          <a:ext cx="3513821" cy="979487"/>
        </a:xfrm>
        <a:prstGeom prst="trapezoid">
          <a:avLst>
            <a:gd name="adj" fmla="val 44843"/>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Health post, Community health unit, Urban Health Center/Urban Health Promotion Center, PHC/ORC, EPI, FCHV</a:t>
          </a:r>
        </a:p>
      </dsp:txBody>
      <dsp:txXfrm>
        <a:off x="614918" y="2938462"/>
        <a:ext cx="2283983" cy="9794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D73F6-D1D0-4635-A471-E15AC7BD28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89EC7E-1C75-46B3-80CF-FC50909479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37CAC-275E-4037-A510-239A9A9A4E50}" type="datetimeFigureOut">
              <a:rPr lang="en-US" smtClean="0"/>
              <a:pPr/>
              <a:t>12/13/2019</a:t>
            </a:fld>
            <a:endParaRPr lang="en-US"/>
          </a:p>
        </p:txBody>
      </p:sp>
      <p:sp>
        <p:nvSpPr>
          <p:cNvPr id="4" name="Footer Placeholder 3">
            <a:extLst>
              <a:ext uri="{FF2B5EF4-FFF2-40B4-BE49-F238E27FC236}">
                <a16:creationId xmlns:a16="http://schemas.microsoft.com/office/drawing/2014/main" id="{B3405956-D78B-4960-BDD1-601439123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93152E-A30E-4C5D-9A35-D5BC33CD24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5CD09-E3FF-442F-B310-471E0C8CE1A0}" type="slidenum">
              <a:rPr lang="en-US" smtClean="0"/>
              <a:pPr/>
              <a:t>‹#›</a:t>
            </a:fld>
            <a:endParaRPr lang="en-US"/>
          </a:p>
        </p:txBody>
      </p:sp>
    </p:spTree>
    <p:extLst>
      <p:ext uri="{BB962C8B-B14F-4D97-AF65-F5344CB8AC3E}">
        <p14:creationId xmlns:p14="http://schemas.microsoft.com/office/powerpoint/2010/main" val="1826519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9EBD8-3A09-455B-8724-D5D322C4F5E7}" type="datetimeFigureOut">
              <a:rPr lang="en-US" smtClean="0"/>
              <a:pPr/>
              <a:t>12/13/2019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D4D5D-FBBC-4E95-B7F7-DA09A90984EF}" type="slidenum">
              <a:rPr lang="en-US" smtClean="0"/>
              <a:pPr/>
              <a:t>‹#›</a:t>
            </a:fld>
            <a:endParaRPr lang="en-US"/>
          </a:p>
        </p:txBody>
      </p:sp>
    </p:spTree>
    <p:extLst>
      <p:ext uri="{BB962C8B-B14F-4D97-AF65-F5344CB8AC3E}">
        <p14:creationId xmlns:p14="http://schemas.microsoft.com/office/powerpoint/2010/main" val="337679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Arial" panose="020B0604020202020204" pitchFamily="34" charset="0"/>
                <a:ea typeface="Malgun Gothic" panose="020B0503020000020004" pitchFamily="34" charset="-127"/>
                <a:cs typeface="Arial" panose="020B0604020202020204" pitchFamily="34" charset="0"/>
              </a:rPr>
              <a:t>HBV, hepatitis B virus; HCV, hepatitis C virus; HEV, hepatitis E virus; HIV, human immunodeficiency virus; SARS, severe acute respiratory syndrome</a:t>
            </a:r>
            <a:endParaRPr kumimoji="0" lang="en-US" altLang="ko-K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Arial" panose="020B0604020202020204" pitchFamily="34" charset="0"/>
                <a:ea typeface="Malgun Gothic" panose="020B0503020000020004" pitchFamily="34" charset="-127"/>
                <a:cs typeface="Arial" panose="020B0604020202020204" pitchFamily="34" charset="0"/>
              </a:rPr>
              <a:t>(Ref: Essential Environmental Health Standards in Health Care, 2008)</a:t>
            </a:r>
            <a:endParaRPr kumimoji="0" lang="en-US" altLang="ko-KR" sz="36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6D23CD-B400-40BF-A732-23060E8872A6}" type="slidenum">
              <a:rPr lang="en-US" smtClean="0"/>
              <a:pPr/>
              <a:t>5</a:t>
            </a:fld>
            <a:endParaRPr lang="en-US"/>
          </a:p>
        </p:txBody>
      </p:sp>
    </p:spTree>
    <p:extLst>
      <p:ext uri="{BB962C8B-B14F-4D97-AF65-F5344CB8AC3E}">
        <p14:creationId xmlns:p14="http://schemas.microsoft.com/office/powerpoint/2010/main" val="157537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Nepal Health Infrastructure Development Standards 2017</a:t>
            </a:r>
            <a:endParaRPr lang="en-US" dirty="0"/>
          </a:p>
        </p:txBody>
      </p:sp>
      <p:sp>
        <p:nvSpPr>
          <p:cNvPr id="4" name="Slide Number Placeholder 3"/>
          <p:cNvSpPr>
            <a:spLocks noGrp="1"/>
          </p:cNvSpPr>
          <p:nvPr>
            <p:ph type="sldNum" sz="quarter" idx="5"/>
          </p:nvPr>
        </p:nvSpPr>
        <p:spPr/>
        <p:txBody>
          <a:bodyPr/>
          <a:lstStyle/>
          <a:p>
            <a:fld id="{186D23CD-B400-40BF-A732-23060E8872A6}" type="slidenum">
              <a:rPr lang="en-US" smtClean="0"/>
              <a:pPr/>
              <a:t>6</a:t>
            </a:fld>
            <a:endParaRPr lang="en-US"/>
          </a:p>
        </p:txBody>
      </p:sp>
    </p:spTree>
    <p:extLst>
      <p:ext uri="{BB962C8B-B14F-4D97-AF65-F5344CB8AC3E}">
        <p14:creationId xmlns:p14="http://schemas.microsoft.com/office/powerpoint/2010/main" val="8178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6D23CD-B400-40BF-A732-23060E8872A6}" type="slidenum">
              <a:rPr lang="en-US" smtClean="0"/>
              <a:pPr/>
              <a:t>9</a:t>
            </a:fld>
            <a:endParaRPr lang="en-US"/>
          </a:p>
        </p:txBody>
      </p:sp>
    </p:spTree>
    <p:extLst>
      <p:ext uri="{BB962C8B-B14F-4D97-AF65-F5344CB8AC3E}">
        <p14:creationId xmlns:p14="http://schemas.microsoft.com/office/powerpoint/2010/main" val="333794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WASH in HCF standard is the advance level standard- Level -1 and Level-2</a:t>
            </a:r>
          </a:p>
        </p:txBody>
      </p:sp>
      <p:sp>
        <p:nvSpPr>
          <p:cNvPr id="4" name="Slide Number Placeholder 3"/>
          <p:cNvSpPr>
            <a:spLocks noGrp="1"/>
          </p:cNvSpPr>
          <p:nvPr>
            <p:ph type="sldNum" sz="quarter" idx="5"/>
          </p:nvPr>
        </p:nvSpPr>
        <p:spPr/>
        <p:txBody>
          <a:bodyPr/>
          <a:lstStyle/>
          <a:p>
            <a:fld id="{D6FD4D5D-FBBC-4E95-B7F7-DA09A90984EF}" type="slidenum">
              <a:rPr lang="en-US" smtClean="0"/>
              <a:pPr/>
              <a:t>10</a:t>
            </a:fld>
            <a:endParaRPr lang="en-US"/>
          </a:p>
        </p:txBody>
      </p:sp>
    </p:spTree>
    <p:extLst>
      <p:ext uri="{BB962C8B-B14F-4D97-AF65-F5344CB8AC3E}">
        <p14:creationId xmlns:p14="http://schemas.microsoft.com/office/powerpoint/2010/main" val="31736465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0E3339-95C8-44CA-AFDC-80FAE82F8244}"/>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CDA4E837-DE0B-40B2-80A3-C16B86D266B1}"/>
              </a:ext>
            </a:extLst>
          </p:cNvPr>
          <p:cNvSpPr>
            <a:spLocks noGrp="1"/>
          </p:cNvSpPr>
          <p:nvPr>
            <p:ph type="ftr" sz="quarter" idx="11"/>
          </p:nvPr>
        </p:nvSpPr>
        <p:spPr/>
        <p:txBody>
          <a:bodyPr/>
          <a:lstStyle>
            <a:lvl1pPr>
              <a:defRPr/>
            </a:lvl1p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95A974BE-C151-42BF-B7E0-EF8932B21688}"/>
              </a:ext>
            </a:extLst>
          </p:cNvPr>
          <p:cNvSpPr>
            <a:spLocks noGrp="1"/>
          </p:cNvSpPr>
          <p:nvPr>
            <p:ph type="sldNum" sz="quarter" idx="12"/>
          </p:nvPr>
        </p:nvSpPr>
        <p:spPr/>
        <p:txBody>
          <a:bodyPr/>
          <a:lstStyle/>
          <a:p>
            <a:fld id="{19D45C30-91B6-4D37-B3EC-98C0C4E45E7F}" type="slidenum">
              <a:rPr lang="en-US" smtClean="0"/>
              <a:pPr/>
              <a:t>‹#›</a:t>
            </a:fld>
            <a:endParaRPr lang="en-US"/>
          </a:p>
        </p:txBody>
      </p:sp>
      <p:pic>
        <p:nvPicPr>
          <p:cNvPr id="7" name="Content Placeholder 15">
            <a:extLst>
              <a:ext uri="{FF2B5EF4-FFF2-40B4-BE49-F238E27FC236}">
                <a16:creationId xmlns:a16="http://schemas.microsoft.com/office/drawing/2014/main" id="{A70BD1E5-4123-46E7-92C2-74E4D0F6017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7238006" y="584775"/>
            <a:ext cx="1981200" cy="2240186"/>
          </a:xfrm>
          <a:prstGeom prst="rect">
            <a:avLst/>
          </a:prstGeom>
        </p:spPr>
      </p:pic>
      <p:grpSp>
        <p:nvGrpSpPr>
          <p:cNvPr id="8" name="Group 7">
            <a:extLst>
              <a:ext uri="{FF2B5EF4-FFF2-40B4-BE49-F238E27FC236}">
                <a16:creationId xmlns:a16="http://schemas.microsoft.com/office/drawing/2014/main" id="{B90C6A90-A0E8-4DAE-8845-6CE641960DF8}"/>
              </a:ext>
            </a:extLst>
          </p:cNvPr>
          <p:cNvGrpSpPr/>
          <p:nvPr userDrawn="1"/>
        </p:nvGrpSpPr>
        <p:grpSpPr>
          <a:xfrm>
            <a:off x="18105" y="-5683"/>
            <a:ext cx="12173895" cy="5026349"/>
            <a:chOff x="59547" y="792474"/>
            <a:chExt cx="12173895" cy="5026349"/>
          </a:xfrm>
        </p:grpSpPr>
        <p:sp>
          <p:nvSpPr>
            <p:cNvPr id="9" name="Freeform: Shape 8">
              <a:extLst>
                <a:ext uri="{FF2B5EF4-FFF2-40B4-BE49-F238E27FC236}">
                  <a16:creationId xmlns:a16="http://schemas.microsoft.com/office/drawing/2014/main" id="{258A2793-5EBE-46CE-8B59-03B3FD843831}"/>
                </a:ext>
              </a:extLst>
            </p:cNvPr>
            <p:cNvSpPr/>
            <p:nvPr/>
          </p:nvSpPr>
          <p:spPr>
            <a:xfrm>
              <a:off x="63213" y="1333910"/>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4097380-B214-470B-806A-AB248D21B021}"/>
                </a:ext>
              </a:extLst>
            </p:cNvPr>
            <p:cNvSpPr/>
            <p:nvPr/>
          </p:nvSpPr>
          <p:spPr>
            <a:xfrm>
              <a:off x="6581331" y="792474"/>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CA84C68-9B25-467A-BBC1-E359AF79B2C0}"/>
                </a:ext>
              </a:extLst>
            </p:cNvPr>
            <p:cNvSpPr/>
            <p:nvPr/>
          </p:nvSpPr>
          <p:spPr>
            <a:xfrm>
              <a:off x="59547" y="1533044"/>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12" name="Picture 11">
            <a:extLst>
              <a:ext uri="{FF2B5EF4-FFF2-40B4-BE49-F238E27FC236}">
                <a16:creationId xmlns:a16="http://schemas.microsoft.com/office/drawing/2014/main" id="{AEA35A03-C097-4F18-8BB8-B2B944E952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1849" y="5479268"/>
            <a:ext cx="872590" cy="731520"/>
          </a:xfrm>
          <a:prstGeom prst="rect">
            <a:avLst/>
          </a:prstGeom>
        </p:spPr>
      </p:pic>
      <p:pic>
        <p:nvPicPr>
          <p:cNvPr id="13" name="Picture 12">
            <a:extLst>
              <a:ext uri="{FF2B5EF4-FFF2-40B4-BE49-F238E27FC236}">
                <a16:creationId xmlns:a16="http://schemas.microsoft.com/office/drawing/2014/main" id="{41771A4C-B10B-4A3B-A48D-8D595B0452F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9901" b="30186"/>
          <a:stretch/>
        </p:blipFill>
        <p:spPr>
          <a:xfrm>
            <a:off x="1861688" y="5479268"/>
            <a:ext cx="3238144" cy="731520"/>
          </a:xfrm>
          <a:prstGeom prst="rect">
            <a:avLst/>
          </a:prstGeom>
        </p:spPr>
      </p:pic>
      <p:pic>
        <p:nvPicPr>
          <p:cNvPr id="14" name="Picture 13">
            <a:extLst>
              <a:ext uri="{FF2B5EF4-FFF2-40B4-BE49-F238E27FC236}">
                <a16:creationId xmlns:a16="http://schemas.microsoft.com/office/drawing/2014/main" id="{1AB145DE-621F-4A2E-871C-F4AEE434FD72}"/>
              </a:ext>
            </a:extLst>
          </p:cNvPr>
          <p:cNvPicPr>
            <a:picLocks noChangeAspect="1"/>
          </p:cNvPicPr>
          <p:nvPr userDrawn="1"/>
        </p:nvPicPr>
        <p:blipFill>
          <a:blip r:embed="rId6" cstate="print"/>
          <a:stretch>
            <a:fillRect/>
          </a:stretch>
        </p:blipFill>
        <p:spPr>
          <a:xfrm>
            <a:off x="5607081" y="5479268"/>
            <a:ext cx="1727632" cy="731520"/>
          </a:xfrm>
          <a:prstGeom prst="rect">
            <a:avLst/>
          </a:prstGeom>
        </p:spPr>
      </p:pic>
      <p:pic>
        <p:nvPicPr>
          <p:cNvPr id="15" name="Picture 14">
            <a:extLst>
              <a:ext uri="{FF2B5EF4-FFF2-40B4-BE49-F238E27FC236}">
                <a16:creationId xmlns:a16="http://schemas.microsoft.com/office/drawing/2014/main" id="{39A00261-DDB6-4041-9CBA-7CC3C3F7383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67362" y="5458957"/>
            <a:ext cx="361244" cy="731520"/>
          </a:xfrm>
          <a:prstGeom prst="rect">
            <a:avLst/>
          </a:prstGeom>
        </p:spPr>
      </p:pic>
      <p:pic>
        <p:nvPicPr>
          <p:cNvPr id="16" name="Picture 15">
            <a:extLst>
              <a:ext uri="{FF2B5EF4-FFF2-40B4-BE49-F238E27FC236}">
                <a16:creationId xmlns:a16="http://schemas.microsoft.com/office/drawing/2014/main" id="{C1CD7EB4-22A5-4F8C-AF04-18D23A12D4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4624" y="5455009"/>
            <a:ext cx="321646" cy="731520"/>
          </a:xfrm>
          <a:prstGeom prst="rect">
            <a:avLst/>
          </a:prstGeom>
        </p:spPr>
      </p:pic>
      <p:pic>
        <p:nvPicPr>
          <p:cNvPr id="17" name="Picture 16">
            <a:extLst>
              <a:ext uri="{FF2B5EF4-FFF2-40B4-BE49-F238E27FC236}">
                <a16:creationId xmlns:a16="http://schemas.microsoft.com/office/drawing/2014/main" id="{CCEC5772-4CFD-42E1-BC30-909AA656EF8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03519" y="5565649"/>
            <a:ext cx="881232" cy="502344"/>
          </a:xfrm>
          <a:prstGeom prst="rect">
            <a:avLst/>
          </a:prstGeom>
        </p:spPr>
      </p:pic>
      <p:pic>
        <p:nvPicPr>
          <p:cNvPr id="18" name="Picture 17">
            <a:extLst>
              <a:ext uri="{FF2B5EF4-FFF2-40B4-BE49-F238E27FC236}">
                <a16:creationId xmlns:a16="http://schemas.microsoft.com/office/drawing/2014/main" id="{6F7B1D65-7E4C-4A50-97D3-2FC5E13EA36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35855" y="5455009"/>
            <a:ext cx="731520" cy="731520"/>
          </a:xfrm>
          <a:prstGeom prst="rect">
            <a:avLst/>
          </a:prstGeom>
        </p:spPr>
      </p:pic>
      <p:sp>
        <p:nvSpPr>
          <p:cNvPr id="2" name="Title 1">
            <a:extLst>
              <a:ext uri="{FF2B5EF4-FFF2-40B4-BE49-F238E27FC236}">
                <a16:creationId xmlns:a16="http://schemas.microsoft.com/office/drawing/2014/main" id="{8DEC77AF-73DB-4C5F-ABBF-AEAC476172A7}"/>
              </a:ext>
            </a:extLst>
          </p:cNvPr>
          <p:cNvSpPr>
            <a:spLocks noGrp="1"/>
          </p:cNvSpPr>
          <p:nvPr>
            <p:ph type="ctrTitle" hasCustomPrompt="1"/>
          </p:nvPr>
        </p:nvSpPr>
        <p:spPr>
          <a:xfrm>
            <a:off x="838200" y="2641601"/>
            <a:ext cx="10515600" cy="868362"/>
          </a:xfrm>
        </p:spPr>
        <p:txBody>
          <a:bodyPr anchor="b">
            <a:normAutofit/>
          </a:bodyPr>
          <a:lstStyle>
            <a:lvl1pPr algn="ctr">
              <a:defRPr sz="4000" b="1">
                <a:latin typeface="Cambria" panose="02040503050406030204" pitchFamily="18" charset="0"/>
                <a:ea typeface="Cambria" panose="02040503050406030204" pitchFamily="18" charset="0"/>
              </a:defRPr>
            </a:lvl1pPr>
          </a:lstStyle>
          <a:p>
            <a:r>
              <a:rPr lang="en-US" dirty="0"/>
              <a:t>Click to insert presentation title</a:t>
            </a:r>
          </a:p>
        </p:txBody>
      </p:sp>
      <p:sp>
        <p:nvSpPr>
          <p:cNvPr id="3" name="Subtitle 2">
            <a:extLst>
              <a:ext uri="{FF2B5EF4-FFF2-40B4-BE49-F238E27FC236}">
                <a16:creationId xmlns:a16="http://schemas.microsoft.com/office/drawing/2014/main" id="{642C9DC0-32FD-42EA-80D7-03DBEC4453BB}"/>
              </a:ext>
            </a:extLst>
          </p:cNvPr>
          <p:cNvSpPr>
            <a:spLocks noGrp="1"/>
          </p:cNvSpPr>
          <p:nvPr>
            <p:ph type="subTitle" idx="1" hasCustomPrompt="1"/>
          </p:nvPr>
        </p:nvSpPr>
        <p:spPr>
          <a:xfrm>
            <a:off x="838200" y="3602038"/>
            <a:ext cx="10515600" cy="732761"/>
          </a:xfrm>
        </p:spPr>
        <p:txBody>
          <a:bodyPr/>
          <a:lstStyle>
            <a:lvl1pPr marL="0" indent="0" algn="ctr">
              <a:buNone/>
              <a:defRPr sz="2000">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presentation subtitle</a:t>
            </a:r>
          </a:p>
        </p:txBody>
      </p:sp>
      <p:sp>
        <p:nvSpPr>
          <p:cNvPr id="22" name="TextBox 21">
            <a:extLst>
              <a:ext uri="{FF2B5EF4-FFF2-40B4-BE49-F238E27FC236}">
                <a16:creationId xmlns:a16="http://schemas.microsoft.com/office/drawing/2014/main" id="{DB87A9DE-D68A-4F1E-825E-B2832662F59A}"/>
              </a:ext>
            </a:extLst>
          </p:cNvPr>
          <p:cNvSpPr txBox="1"/>
          <p:nvPr userDrawn="1"/>
        </p:nvSpPr>
        <p:spPr>
          <a:xfrm>
            <a:off x="481849" y="0"/>
            <a:ext cx="11202902" cy="584775"/>
          </a:xfrm>
          <a:prstGeom prst="rect">
            <a:avLst/>
          </a:prstGeom>
          <a:noFill/>
        </p:spPr>
        <p:txBody>
          <a:bodyPr wrap="square" rtlCol="0">
            <a:spAutoFit/>
          </a:bodyPr>
          <a:lstStyle/>
          <a:p>
            <a:pPr algn="ctr"/>
            <a:r>
              <a:rPr lang="en-US" sz="1600" b="1" dirty="0">
                <a:solidFill>
                  <a:srgbClr val="3870BF"/>
                </a:solidFill>
              </a:rPr>
              <a:t>National Workshop on</a:t>
            </a:r>
          </a:p>
          <a:p>
            <a:pPr algn="ctr"/>
            <a:r>
              <a:rPr lang="en-US" sz="1600" b="1" dirty="0">
                <a:solidFill>
                  <a:srgbClr val="3870BF"/>
                </a:solidFill>
              </a:rPr>
              <a:t> Integrated Healthcare Waste Management (IHCWM) and Water Sanitation &amp; Hygiene (WASH) in Healthcare Facilities</a:t>
            </a:r>
          </a:p>
        </p:txBody>
      </p:sp>
      <p:sp>
        <p:nvSpPr>
          <p:cNvPr id="27" name="Text Placeholder 26">
            <a:extLst>
              <a:ext uri="{FF2B5EF4-FFF2-40B4-BE49-F238E27FC236}">
                <a16:creationId xmlns:a16="http://schemas.microsoft.com/office/drawing/2014/main" id="{C8E4183F-DC2A-4662-AD53-A50D33C99072}"/>
              </a:ext>
            </a:extLst>
          </p:cNvPr>
          <p:cNvSpPr>
            <a:spLocks noGrp="1"/>
          </p:cNvSpPr>
          <p:nvPr>
            <p:ph type="body" sz="quarter" idx="13" hasCustomPrompt="1"/>
          </p:nvPr>
        </p:nvSpPr>
        <p:spPr>
          <a:xfrm>
            <a:off x="838200" y="4441228"/>
            <a:ext cx="10515600" cy="671513"/>
          </a:xfrm>
        </p:spPr>
        <p:txBody>
          <a:bodyPr>
            <a:noAutofit/>
          </a:bodyPr>
          <a:lstStyle>
            <a:lvl1pPr marL="0" indent="0">
              <a:buNone/>
              <a:defRPr sz="1600">
                <a:solidFill>
                  <a:srgbClr val="3870BF"/>
                </a:solidFill>
              </a:defRPr>
            </a:lvl1pPr>
          </a:lstStyle>
          <a:p>
            <a:pPr lvl="0"/>
            <a:r>
              <a:rPr lang="en-US" dirty="0"/>
              <a:t>Click to insert: speaker name</a:t>
            </a:r>
          </a:p>
          <a:p>
            <a:pPr lvl="0"/>
            <a:r>
              <a:rPr lang="en-US" dirty="0"/>
              <a:t>Speaker organization</a:t>
            </a:r>
          </a:p>
        </p:txBody>
      </p:sp>
    </p:spTree>
    <p:extLst>
      <p:ext uri="{BB962C8B-B14F-4D97-AF65-F5344CB8AC3E}">
        <p14:creationId xmlns:p14="http://schemas.microsoft.com/office/powerpoint/2010/main" val="28640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FD6C-84F1-4D20-BC43-3355F0CB629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5DB24AB-1D6E-4EEB-A308-0A3807BAA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15">
            <a:extLst>
              <a:ext uri="{FF2B5EF4-FFF2-40B4-BE49-F238E27FC236}">
                <a16:creationId xmlns:a16="http://schemas.microsoft.com/office/drawing/2014/main" id="{AF0CC550-6E2F-495B-B3EE-175235503E8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1" name="Picture 10">
            <a:extLst>
              <a:ext uri="{FF2B5EF4-FFF2-40B4-BE49-F238E27FC236}">
                <a16:creationId xmlns:a16="http://schemas.microsoft.com/office/drawing/2014/main" id="{A883D8B5-64EF-487F-A78E-2AB7EAF36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9" name="Date Placeholder 3">
            <a:extLst>
              <a:ext uri="{FF2B5EF4-FFF2-40B4-BE49-F238E27FC236}">
                <a16:creationId xmlns:a16="http://schemas.microsoft.com/office/drawing/2014/main" id="{169C0AE2-C889-4E07-9997-BD00981E1D8C}"/>
              </a:ext>
            </a:extLst>
          </p:cNvPr>
          <p:cNvSpPr>
            <a:spLocks noGrp="1"/>
          </p:cNvSpPr>
          <p:nvPr>
            <p:ph type="dt" sz="half" idx="10"/>
          </p:nvPr>
        </p:nvSpPr>
        <p:spPr>
          <a:xfrm>
            <a:off x="838200" y="6356350"/>
            <a:ext cx="1197334" cy="365125"/>
          </a:xfrm>
        </p:spPr>
        <p:txBody>
          <a:bodyPr/>
          <a:lstStyle/>
          <a:p>
            <a:r>
              <a:rPr lang="en-US"/>
              <a:t>12/11/2019</a:t>
            </a:r>
          </a:p>
        </p:txBody>
      </p:sp>
      <p:sp>
        <p:nvSpPr>
          <p:cNvPr id="12" name="Footer Placeholder 4">
            <a:extLst>
              <a:ext uri="{FF2B5EF4-FFF2-40B4-BE49-F238E27FC236}">
                <a16:creationId xmlns:a16="http://schemas.microsoft.com/office/drawing/2014/main" id="{B8164389-80AC-4926-B6DE-D7D0F846EBB8}"/>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3" name="Slide Number Placeholder 5">
            <a:extLst>
              <a:ext uri="{FF2B5EF4-FFF2-40B4-BE49-F238E27FC236}">
                <a16:creationId xmlns:a16="http://schemas.microsoft.com/office/drawing/2014/main" id="{011D8A33-EDAD-48B5-A8F2-B543E9432134}"/>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349442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37C62-64AD-4C12-906D-7786E9BBB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163B4EC-7902-40BD-8C03-07A45EC99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15">
            <a:extLst>
              <a:ext uri="{FF2B5EF4-FFF2-40B4-BE49-F238E27FC236}">
                <a16:creationId xmlns:a16="http://schemas.microsoft.com/office/drawing/2014/main" id="{05C2C5A7-F339-4D35-B8F1-1263A99D42BE}"/>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0" name="Picture 9">
            <a:extLst>
              <a:ext uri="{FF2B5EF4-FFF2-40B4-BE49-F238E27FC236}">
                <a16:creationId xmlns:a16="http://schemas.microsoft.com/office/drawing/2014/main" id="{1C418561-E092-436A-859D-CE3564081E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11" name="Date Placeholder 3">
            <a:extLst>
              <a:ext uri="{FF2B5EF4-FFF2-40B4-BE49-F238E27FC236}">
                <a16:creationId xmlns:a16="http://schemas.microsoft.com/office/drawing/2014/main" id="{A1220856-3F7B-44DF-AB88-39D883EB4637}"/>
              </a:ext>
            </a:extLst>
          </p:cNvPr>
          <p:cNvSpPr>
            <a:spLocks noGrp="1"/>
          </p:cNvSpPr>
          <p:nvPr>
            <p:ph type="dt" sz="half" idx="10"/>
          </p:nvPr>
        </p:nvSpPr>
        <p:spPr>
          <a:xfrm>
            <a:off x="838200" y="6356350"/>
            <a:ext cx="1197334" cy="365125"/>
          </a:xfrm>
        </p:spPr>
        <p:txBody>
          <a:bodyPr/>
          <a:lstStyle/>
          <a:p>
            <a:r>
              <a:rPr lang="en-US"/>
              <a:t>12/11/2019</a:t>
            </a:r>
          </a:p>
        </p:txBody>
      </p:sp>
      <p:sp>
        <p:nvSpPr>
          <p:cNvPr id="12" name="Footer Placeholder 4">
            <a:extLst>
              <a:ext uri="{FF2B5EF4-FFF2-40B4-BE49-F238E27FC236}">
                <a16:creationId xmlns:a16="http://schemas.microsoft.com/office/drawing/2014/main" id="{A187C20C-F713-4ACC-8B12-F62C84AFCF95}"/>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3" name="Slide Number Placeholder 5">
            <a:extLst>
              <a:ext uri="{FF2B5EF4-FFF2-40B4-BE49-F238E27FC236}">
                <a16:creationId xmlns:a16="http://schemas.microsoft.com/office/drawing/2014/main" id="{91690A44-F272-4421-8321-B9CB270FDF9B}"/>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1252825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subhead, bulletpoints, image">
    <p:spTree>
      <p:nvGrpSpPr>
        <p:cNvPr id="1" name=""/>
        <p:cNvGrpSpPr/>
        <p:nvPr/>
      </p:nvGrpSpPr>
      <p:grpSpPr>
        <a:xfrm>
          <a:off x="0" y="0"/>
          <a:ext cx="0" cy="0"/>
          <a:chOff x="0" y="0"/>
          <a:chExt cx="0" cy="0"/>
        </a:xfrm>
      </p:grpSpPr>
      <p:sp>
        <p:nvSpPr>
          <p:cNvPr id="2" name="Titel 1"/>
          <p:cNvSpPr>
            <a:spLocks noGrp="1"/>
          </p:cNvSpPr>
          <p:nvPr>
            <p:ph type="title"/>
          </p:nvPr>
        </p:nvSpPr>
        <p:spPr>
          <a:xfrm>
            <a:off x="912285" y="1482725"/>
            <a:ext cx="10367433" cy="619125"/>
          </a:xfrm>
          <a:prstGeom prst="rect">
            <a:avLst/>
          </a:prstGeom>
        </p:spPr>
        <p:txBody>
          <a:bodyPr/>
          <a:lstStyle>
            <a:lvl1pPr>
              <a:defRPr/>
            </a:lvl1pPr>
          </a:lstStyle>
          <a:p>
            <a:r>
              <a:rPr lang="en-US" noProof="0"/>
              <a:t>Click to edit Master title style</a:t>
            </a:r>
            <a:endParaRPr lang="en-GB" noProof="0" dirty="0"/>
          </a:p>
        </p:txBody>
      </p:sp>
      <p:sp>
        <p:nvSpPr>
          <p:cNvPr id="7" name="Inhaltsplatzhalter 2"/>
          <p:cNvSpPr>
            <a:spLocks noGrp="1"/>
          </p:cNvSpPr>
          <p:nvPr>
            <p:ph idx="1"/>
          </p:nvPr>
        </p:nvSpPr>
        <p:spPr>
          <a:xfrm>
            <a:off x="912000" y="2448000"/>
            <a:ext cx="768000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Bildplatzhalter 2"/>
          <p:cNvSpPr>
            <a:spLocks noGrp="1"/>
          </p:cNvSpPr>
          <p:nvPr>
            <p:ph type="pic" idx="12"/>
          </p:nvPr>
        </p:nvSpPr>
        <p:spPr>
          <a:xfrm>
            <a:off x="9048000" y="2448001"/>
            <a:ext cx="3144000" cy="2052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5" name="Fußzeilenplatzhalter 2"/>
          <p:cNvSpPr>
            <a:spLocks noGrp="1"/>
          </p:cNvSpPr>
          <p:nvPr>
            <p:ph type="ftr" sz="quarter" idx="13"/>
          </p:nvPr>
        </p:nvSpPr>
        <p:spPr/>
        <p:txBody>
          <a:bodyPr/>
          <a:lstStyle>
            <a:lvl1pPr>
              <a:defRPr/>
            </a:lvl1pPr>
          </a:lstStyle>
          <a:p>
            <a:endParaRPr lang="de-DE" dirty="0"/>
          </a:p>
        </p:txBody>
      </p:sp>
      <p:sp>
        <p:nvSpPr>
          <p:cNvPr id="8" name="Datumsplatzhalter 3"/>
          <p:cNvSpPr>
            <a:spLocks noGrp="1"/>
          </p:cNvSpPr>
          <p:nvPr>
            <p:ph type="dt" sz="half" idx="14"/>
          </p:nvPr>
        </p:nvSpPr>
        <p:spPr/>
        <p:txBody>
          <a:bodyPr/>
          <a:lstStyle>
            <a:lvl1pPr>
              <a:defRPr smtClean="0">
                <a:cs typeface="Arial" pitchFamily="34" charset="0"/>
              </a:defRPr>
            </a:lvl1pPr>
          </a:lstStyle>
          <a:p>
            <a:fld id="{968B5DBC-8FF3-4A52-94F4-4030038E6BE1}" type="datetime1">
              <a:rPr lang="en-US" smtClean="0"/>
              <a:pPr/>
              <a:t>12/13/2019</a:t>
            </a:fld>
            <a:endParaRPr lang="de-DE"/>
          </a:p>
        </p:txBody>
      </p:sp>
    </p:spTree>
    <p:extLst>
      <p:ext uri="{BB962C8B-B14F-4D97-AF65-F5344CB8AC3E}">
        <p14:creationId xmlns:p14="http://schemas.microsoft.com/office/powerpoint/2010/main" val="1586806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DA34-E3DC-45F9-AE40-DCE03C891970}"/>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F95A502-A8AE-402B-BC94-C97E43B5525B}"/>
              </a:ext>
            </a:extLst>
          </p:cNvPr>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6A15FC-A2AF-4548-A505-01C6C820982D}"/>
              </a:ext>
            </a:extLst>
          </p:cNvPr>
          <p:cNvSpPr>
            <a:spLocks noGrp="1"/>
          </p:cNvSpPr>
          <p:nvPr>
            <p:ph type="dt" sz="half" idx="10"/>
          </p:nvPr>
        </p:nvSpPr>
        <p:spPr>
          <a:xfrm>
            <a:off x="838200" y="6356350"/>
            <a:ext cx="1197334" cy="365125"/>
          </a:xfrm>
        </p:spPr>
        <p:txBody>
          <a:bodyPr/>
          <a:lstStyle/>
          <a:p>
            <a:r>
              <a:rPr lang="en-US"/>
              <a:t>12/11/2019</a:t>
            </a:r>
          </a:p>
        </p:txBody>
      </p:sp>
      <p:sp>
        <p:nvSpPr>
          <p:cNvPr id="5" name="Footer Placeholder 4">
            <a:extLst>
              <a:ext uri="{FF2B5EF4-FFF2-40B4-BE49-F238E27FC236}">
                <a16:creationId xmlns:a16="http://schemas.microsoft.com/office/drawing/2014/main" id="{93F3E3E0-DEA4-4082-9107-422EEF4ACC7D}"/>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F9A91ACC-9563-4C0D-A422-C642FE73C2AF}"/>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pic>
        <p:nvPicPr>
          <p:cNvPr id="9" name="Content Placeholder 15">
            <a:extLst>
              <a:ext uri="{FF2B5EF4-FFF2-40B4-BE49-F238E27FC236}">
                <a16:creationId xmlns:a16="http://schemas.microsoft.com/office/drawing/2014/main" id="{67A6BB01-3876-4303-B094-B1A41344A957}"/>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8297C35C-9FBC-4E4B-BA63-BF0A1F4A7E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grpSp>
        <p:nvGrpSpPr>
          <p:cNvPr id="15" name="Group 14">
            <a:extLst>
              <a:ext uri="{FF2B5EF4-FFF2-40B4-BE49-F238E27FC236}">
                <a16:creationId xmlns:a16="http://schemas.microsoft.com/office/drawing/2014/main" id="{877868EA-CB68-45CE-992B-3DD39C95BDEA}"/>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709859D1-37F2-4926-B9C0-F9E9568325C9}"/>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7EF561-927F-43CB-A99C-D435355B9BF7}"/>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2FAAF5C-622B-478D-87E6-083EE715DB54}"/>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Tree>
    <p:extLst>
      <p:ext uri="{BB962C8B-B14F-4D97-AF65-F5344CB8AC3E}">
        <p14:creationId xmlns:p14="http://schemas.microsoft.com/office/powerpoint/2010/main" val="411345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669D1DE-8051-44D3-AD36-21A950DE4AEE}"/>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A281931A-F13F-4078-A28B-3BEE6EB16113}"/>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B92AF90-1027-429F-8A21-BD6ADFF33AC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D986FBC-B854-4EEC-ADF0-D643503BB588}"/>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05B28F5-51B9-42CB-9128-446E4662A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AB4CB6-1883-4716-AA95-3EC151AD4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Content Placeholder 15">
            <a:extLst>
              <a:ext uri="{FF2B5EF4-FFF2-40B4-BE49-F238E27FC236}">
                <a16:creationId xmlns:a16="http://schemas.microsoft.com/office/drawing/2014/main" id="{C0ED5EE1-6AF2-41C7-8B7C-EA3DDB805625}"/>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2510C5D7-FC42-437C-96FA-662088C0B8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20" name="Date Placeholder 3">
            <a:extLst>
              <a:ext uri="{FF2B5EF4-FFF2-40B4-BE49-F238E27FC236}">
                <a16:creationId xmlns:a16="http://schemas.microsoft.com/office/drawing/2014/main" id="{5DEE2349-5A27-413A-AF12-CD0952FF9EF1}"/>
              </a:ext>
            </a:extLst>
          </p:cNvPr>
          <p:cNvSpPr>
            <a:spLocks noGrp="1"/>
          </p:cNvSpPr>
          <p:nvPr>
            <p:ph type="dt" sz="half" idx="10"/>
          </p:nvPr>
        </p:nvSpPr>
        <p:spPr>
          <a:xfrm>
            <a:off x="838200" y="6356350"/>
            <a:ext cx="1197334" cy="365125"/>
          </a:xfrm>
        </p:spPr>
        <p:txBody>
          <a:bodyPr/>
          <a:lstStyle/>
          <a:p>
            <a:r>
              <a:rPr lang="en-US"/>
              <a:t>12/11/2019</a:t>
            </a:r>
          </a:p>
        </p:txBody>
      </p:sp>
      <p:sp>
        <p:nvSpPr>
          <p:cNvPr id="21" name="Footer Placeholder 4">
            <a:extLst>
              <a:ext uri="{FF2B5EF4-FFF2-40B4-BE49-F238E27FC236}">
                <a16:creationId xmlns:a16="http://schemas.microsoft.com/office/drawing/2014/main" id="{D7D69B5C-033A-4245-9F7E-62F1A79003DF}"/>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22" name="Slide Number Placeholder 5">
            <a:extLst>
              <a:ext uri="{FF2B5EF4-FFF2-40B4-BE49-F238E27FC236}">
                <a16:creationId xmlns:a16="http://schemas.microsoft.com/office/drawing/2014/main" id="{DACEE4FC-A921-4FF7-B9ED-FA2A407C49C4}"/>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3020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2AAF8DD-3CD7-4F5F-9997-F7DDDE017668}"/>
              </a:ext>
            </a:extLst>
          </p:cNvPr>
          <p:cNvGrpSpPr/>
          <p:nvPr userDrawn="1"/>
        </p:nvGrpSpPr>
        <p:grpSpPr>
          <a:xfrm>
            <a:off x="10469462" y="6276839"/>
            <a:ext cx="884338" cy="365125"/>
            <a:chOff x="18105" y="-5683"/>
            <a:chExt cx="12173895" cy="5026349"/>
          </a:xfrm>
        </p:grpSpPr>
        <p:sp>
          <p:nvSpPr>
            <p:cNvPr id="23" name="Freeform: Shape 22">
              <a:extLst>
                <a:ext uri="{FF2B5EF4-FFF2-40B4-BE49-F238E27FC236}">
                  <a16:creationId xmlns:a16="http://schemas.microsoft.com/office/drawing/2014/main" id="{1477F8A5-B91E-4F2A-B17E-491680658A90}"/>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5F8185B-D579-4E97-A43D-C43E30EC2D08}"/>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655041-73F4-47CD-97C9-E82B64530369}"/>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CA1A25B-2992-4EB3-957C-40D5012E604E}"/>
              </a:ext>
            </a:extLst>
          </p:cNvPr>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853BB-DECE-4BFC-932A-B4CBF3C565B7}"/>
              </a:ext>
            </a:extLst>
          </p:cNvPr>
          <p:cNvSpPr>
            <a:spLocks noGrp="1"/>
          </p:cNvSpPr>
          <p:nvPr>
            <p:ph sz="half" idx="1"/>
          </p:nvPr>
        </p:nvSpPr>
        <p:spPr>
          <a:xfrm>
            <a:off x="838200" y="1825625"/>
            <a:ext cx="5181600" cy="435133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C35EF6E-7DD2-4D27-B292-961A12803DFB}"/>
              </a:ext>
            </a:extLst>
          </p:cNvPr>
          <p:cNvSpPr>
            <a:spLocks noGrp="1"/>
          </p:cNvSpPr>
          <p:nvPr>
            <p:ph sz="half" idx="2"/>
          </p:nvPr>
        </p:nvSpPr>
        <p:spPr>
          <a:xfrm>
            <a:off x="6172200" y="1825625"/>
            <a:ext cx="5181600" cy="435133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ontent Placeholder 15">
            <a:extLst>
              <a:ext uri="{FF2B5EF4-FFF2-40B4-BE49-F238E27FC236}">
                <a16:creationId xmlns:a16="http://schemas.microsoft.com/office/drawing/2014/main" id="{0DE1E973-9D3B-4BD6-A68C-66909CDF6F85}"/>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2" name="Picture 11">
            <a:extLst>
              <a:ext uri="{FF2B5EF4-FFF2-40B4-BE49-F238E27FC236}">
                <a16:creationId xmlns:a16="http://schemas.microsoft.com/office/drawing/2014/main" id="{319FDCBE-D84C-4869-9E41-A429A437C5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43B16576-6217-433A-B071-00F2B6E1EADD}"/>
              </a:ext>
            </a:extLst>
          </p:cNvPr>
          <p:cNvSpPr>
            <a:spLocks noGrp="1"/>
          </p:cNvSpPr>
          <p:nvPr>
            <p:ph type="dt" sz="half" idx="10"/>
          </p:nvPr>
        </p:nvSpPr>
        <p:spPr>
          <a:xfrm>
            <a:off x="838200" y="6356350"/>
            <a:ext cx="1197334" cy="365125"/>
          </a:xfrm>
        </p:spPr>
        <p:txBody>
          <a:bodyPr/>
          <a:lstStyle/>
          <a:p>
            <a:r>
              <a:rPr lang="en-US"/>
              <a:t>12/11/2019</a:t>
            </a:r>
          </a:p>
        </p:txBody>
      </p:sp>
      <p:sp>
        <p:nvSpPr>
          <p:cNvPr id="15" name="Footer Placeholder 4">
            <a:extLst>
              <a:ext uri="{FF2B5EF4-FFF2-40B4-BE49-F238E27FC236}">
                <a16:creationId xmlns:a16="http://schemas.microsoft.com/office/drawing/2014/main" id="{1BD8EF0D-9A24-4B74-B6F6-C743856B8E23}"/>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6" name="Slide Number Placeholder 5">
            <a:extLst>
              <a:ext uri="{FF2B5EF4-FFF2-40B4-BE49-F238E27FC236}">
                <a16:creationId xmlns:a16="http://schemas.microsoft.com/office/drawing/2014/main" id="{4EFC443D-0DF1-4D6D-BCD7-9C916838F655}"/>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414126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2B89A2D-E51B-4BD0-BE1D-CE0536D33CA7}"/>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302AC8AD-3057-460D-B987-403CF6941646}"/>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476D2C7-591D-4309-AF0B-61E405E49B03}"/>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FDF7E7-7418-43F8-9936-DD52D80E2D97}"/>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2FD9A3D-53DE-4FF2-A73D-110A1058C0C0}"/>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396119-80B1-42EB-8746-5D945256D6BD}"/>
              </a:ext>
            </a:extLst>
          </p:cNvPr>
          <p:cNvSpPr>
            <a:spLocks noGrp="1"/>
          </p:cNvSpPr>
          <p:nvPr>
            <p:ph type="body" idx="1"/>
          </p:nvPr>
        </p:nvSpPr>
        <p:spPr>
          <a:xfrm>
            <a:off x="839788" y="1681163"/>
            <a:ext cx="5157787"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AC2FE-7B07-4071-A96C-560CF03AC7B9}"/>
              </a:ext>
            </a:extLst>
          </p:cNvPr>
          <p:cNvSpPr>
            <a:spLocks noGrp="1"/>
          </p:cNvSpPr>
          <p:nvPr>
            <p:ph sz="half" idx="2"/>
          </p:nvPr>
        </p:nvSpPr>
        <p:spPr>
          <a:xfrm>
            <a:off x="839788" y="2505075"/>
            <a:ext cx="5157787" cy="368458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46C2E4-D2A7-4CC8-9FD1-0B9A5E0CCAF4}"/>
              </a:ext>
            </a:extLst>
          </p:cNvPr>
          <p:cNvSpPr>
            <a:spLocks noGrp="1"/>
          </p:cNvSpPr>
          <p:nvPr>
            <p:ph type="body" sz="quarter" idx="3"/>
          </p:nvPr>
        </p:nvSpPr>
        <p:spPr>
          <a:xfrm>
            <a:off x="6172200" y="1681163"/>
            <a:ext cx="5183188"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BE58A-2B76-4451-9293-AB6CC5117EDA}"/>
              </a:ext>
            </a:extLst>
          </p:cNvPr>
          <p:cNvSpPr>
            <a:spLocks noGrp="1"/>
          </p:cNvSpPr>
          <p:nvPr>
            <p:ph sz="quarter" idx="4"/>
          </p:nvPr>
        </p:nvSpPr>
        <p:spPr>
          <a:xfrm>
            <a:off x="6172200" y="2505075"/>
            <a:ext cx="5183188" cy="368458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Content Placeholder 15">
            <a:extLst>
              <a:ext uri="{FF2B5EF4-FFF2-40B4-BE49-F238E27FC236}">
                <a16:creationId xmlns:a16="http://schemas.microsoft.com/office/drawing/2014/main" id="{BE184D5D-654A-459E-8A02-C6A9257F4CF7}"/>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3" name="Picture 12">
            <a:extLst>
              <a:ext uri="{FF2B5EF4-FFF2-40B4-BE49-F238E27FC236}">
                <a16:creationId xmlns:a16="http://schemas.microsoft.com/office/drawing/2014/main" id="{E977ED78-3A8D-438C-9EBE-0886D2247F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8" name="Date Placeholder 3">
            <a:extLst>
              <a:ext uri="{FF2B5EF4-FFF2-40B4-BE49-F238E27FC236}">
                <a16:creationId xmlns:a16="http://schemas.microsoft.com/office/drawing/2014/main" id="{44690693-F522-4473-97F4-17DF0BB023B8}"/>
              </a:ext>
            </a:extLst>
          </p:cNvPr>
          <p:cNvSpPr>
            <a:spLocks noGrp="1"/>
          </p:cNvSpPr>
          <p:nvPr>
            <p:ph type="dt" sz="half" idx="10"/>
          </p:nvPr>
        </p:nvSpPr>
        <p:spPr>
          <a:xfrm>
            <a:off x="838200" y="6356350"/>
            <a:ext cx="1197334" cy="365125"/>
          </a:xfrm>
        </p:spPr>
        <p:txBody>
          <a:bodyPr/>
          <a:lstStyle/>
          <a:p>
            <a:r>
              <a:rPr lang="en-US"/>
              <a:t>12/11/2019</a:t>
            </a:r>
          </a:p>
        </p:txBody>
      </p:sp>
      <p:sp>
        <p:nvSpPr>
          <p:cNvPr id="19" name="Footer Placeholder 4">
            <a:extLst>
              <a:ext uri="{FF2B5EF4-FFF2-40B4-BE49-F238E27FC236}">
                <a16:creationId xmlns:a16="http://schemas.microsoft.com/office/drawing/2014/main" id="{1EE72C34-B88A-4ABA-9BC4-7D8D4620C25D}"/>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20" name="Slide Number Placeholder 5">
            <a:extLst>
              <a:ext uri="{FF2B5EF4-FFF2-40B4-BE49-F238E27FC236}">
                <a16:creationId xmlns:a16="http://schemas.microsoft.com/office/drawing/2014/main" id="{587E9843-D740-4E01-87DA-F528288CCDAA}"/>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19641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54DF1A-D5E8-4118-8A36-769F03CC7180}"/>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DA20FA06-DFC7-4998-92F9-67E44C61DC7C}"/>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FDA0002C-B0A2-4A74-B8F9-F55E2DBEEA1A}"/>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A16B131-AADE-403A-834D-475464C2BFAA}"/>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C26B89-FAAA-445C-83AF-556EDA831279}"/>
              </a:ext>
            </a:extLst>
          </p:cNvPr>
          <p:cNvSpPr>
            <a:spLocks noGrp="1"/>
          </p:cNvSpPr>
          <p:nvPr>
            <p:ph type="title"/>
          </p:nvPr>
        </p:nvSpPr>
        <p:spPr/>
        <p:txBody>
          <a:bodyPr/>
          <a:lstStyle/>
          <a:p>
            <a:r>
              <a:rPr lang="en-US"/>
              <a:t>Click to edit Master title style</a:t>
            </a:r>
            <a:endParaRPr lang="en-US" dirty="0"/>
          </a:p>
        </p:txBody>
      </p:sp>
      <p:pic>
        <p:nvPicPr>
          <p:cNvPr id="8" name="Content Placeholder 15">
            <a:extLst>
              <a:ext uri="{FF2B5EF4-FFF2-40B4-BE49-F238E27FC236}">
                <a16:creationId xmlns:a16="http://schemas.microsoft.com/office/drawing/2014/main" id="{F7376B4C-F580-4483-8ECF-70AB20F83083}"/>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9" name="Picture 8">
            <a:extLst>
              <a:ext uri="{FF2B5EF4-FFF2-40B4-BE49-F238E27FC236}">
                <a16:creationId xmlns:a16="http://schemas.microsoft.com/office/drawing/2014/main" id="{32EB33CE-77E0-4542-B76A-1ABE534F87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2" name="Date Placeholder 3">
            <a:extLst>
              <a:ext uri="{FF2B5EF4-FFF2-40B4-BE49-F238E27FC236}">
                <a16:creationId xmlns:a16="http://schemas.microsoft.com/office/drawing/2014/main" id="{38A30EF0-6264-449D-8644-E135A8616595}"/>
              </a:ext>
            </a:extLst>
          </p:cNvPr>
          <p:cNvSpPr>
            <a:spLocks noGrp="1"/>
          </p:cNvSpPr>
          <p:nvPr>
            <p:ph type="dt" sz="half" idx="10"/>
          </p:nvPr>
        </p:nvSpPr>
        <p:spPr>
          <a:xfrm>
            <a:off x="838200" y="6356350"/>
            <a:ext cx="1197334" cy="365125"/>
          </a:xfrm>
        </p:spPr>
        <p:txBody>
          <a:bodyPr/>
          <a:lstStyle/>
          <a:p>
            <a:r>
              <a:rPr lang="en-US"/>
              <a:t>12/11/2019</a:t>
            </a:r>
          </a:p>
        </p:txBody>
      </p:sp>
      <p:sp>
        <p:nvSpPr>
          <p:cNvPr id="13" name="Footer Placeholder 4">
            <a:extLst>
              <a:ext uri="{FF2B5EF4-FFF2-40B4-BE49-F238E27FC236}">
                <a16:creationId xmlns:a16="http://schemas.microsoft.com/office/drawing/2014/main" id="{2428D80E-EBE0-4807-843F-045CFC842E99}"/>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8" name="Slide Number Placeholder 5">
            <a:extLst>
              <a:ext uri="{FF2B5EF4-FFF2-40B4-BE49-F238E27FC236}">
                <a16:creationId xmlns:a16="http://schemas.microsoft.com/office/drawing/2014/main" id="{CC3DCF25-F528-4091-83C6-7895A81F1916}"/>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399529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AA0A187-50E0-4150-A102-86F99B782FD9}"/>
              </a:ext>
            </a:extLst>
          </p:cNvPr>
          <p:cNvGrpSpPr/>
          <p:nvPr userDrawn="1"/>
        </p:nvGrpSpPr>
        <p:grpSpPr>
          <a:xfrm>
            <a:off x="10469462" y="6276839"/>
            <a:ext cx="884338" cy="365125"/>
            <a:chOff x="18105" y="-5683"/>
            <a:chExt cx="12173895" cy="5026349"/>
          </a:xfrm>
        </p:grpSpPr>
        <p:sp>
          <p:nvSpPr>
            <p:cNvPr id="14" name="Freeform: Shape 13">
              <a:extLst>
                <a:ext uri="{FF2B5EF4-FFF2-40B4-BE49-F238E27FC236}">
                  <a16:creationId xmlns:a16="http://schemas.microsoft.com/office/drawing/2014/main" id="{37EBCBC7-0717-4D60-A848-7B2D4FA9898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34EF66-20F9-4068-BF65-79DA02A05741}"/>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0CF128-63CF-4C14-B113-B51391BC85E2}"/>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7" name="Content Placeholder 15">
            <a:extLst>
              <a:ext uri="{FF2B5EF4-FFF2-40B4-BE49-F238E27FC236}">
                <a16:creationId xmlns:a16="http://schemas.microsoft.com/office/drawing/2014/main" id="{C853F6F6-EAE6-423B-A39D-E37F024F9A0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8" name="Picture 7">
            <a:extLst>
              <a:ext uri="{FF2B5EF4-FFF2-40B4-BE49-F238E27FC236}">
                <a16:creationId xmlns:a16="http://schemas.microsoft.com/office/drawing/2014/main" id="{DFACA706-36E9-41D8-ACB6-8EB5E35C7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1" name="Date Placeholder 3">
            <a:extLst>
              <a:ext uri="{FF2B5EF4-FFF2-40B4-BE49-F238E27FC236}">
                <a16:creationId xmlns:a16="http://schemas.microsoft.com/office/drawing/2014/main" id="{25098F93-E390-456F-99EF-E2B508DA12B5}"/>
              </a:ext>
            </a:extLst>
          </p:cNvPr>
          <p:cNvSpPr>
            <a:spLocks noGrp="1"/>
          </p:cNvSpPr>
          <p:nvPr>
            <p:ph type="dt" sz="half" idx="10"/>
          </p:nvPr>
        </p:nvSpPr>
        <p:spPr>
          <a:xfrm>
            <a:off x="838200" y="6356350"/>
            <a:ext cx="1197334" cy="365125"/>
          </a:xfrm>
        </p:spPr>
        <p:txBody>
          <a:bodyPr/>
          <a:lstStyle/>
          <a:p>
            <a:r>
              <a:rPr lang="en-US"/>
              <a:t>12/11/2019</a:t>
            </a:r>
          </a:p>
        </p:txBody>
      </p:sp>
      <p:sp>
        <p:nvSpPr>
          <p:cNvPr id="12" name="Footer Placeholder 4">
            <a:extLst>
              <a:ext uri="{FF2B5EF4-FFF2-40B4-BE49-F238E27FC236}">
                <a16:creationId xmlns:a16="http://schemas.microsoft.com/office/drawing/2014/main" id="{8525E63E-A375-4E79-A6E8-B79C2D0FF51D}"/>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7" name="Slide Number Placeholder 5">
            <a:extLst>
              <a:ext uri="{FF2B5EF4-FFF2-40B4-BE49-F238E27FC236}">
                <a16:creationId xmlns:a16="http://schemas.microsoft.com/office/drawing/2014/main" id="{3249BD8A-20CB-4496-BAE6-C7232FF738DF}"/>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417203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48E5656-9721-4D77-AADA-4BE7DA19C31A}"/>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902F2713-D5DC-4745-BF09-962B4CB71D8A}"/>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E387BE7-D5C9-4B70-88C8-264377C4A4A4}"/>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7A54B0-9E43-4B45-B64C-EC5FF55A5D9F}"/>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27A4FAB-338B-4472-B087-5DF9E0B6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867297-8D7B-4D1D-868C-2A1B9A580E78}"/>
              </a:ext>
            </a:extLst>
          </p:cNvPr>
          <p:cNvSpPr>
            <a:spLocks noGrp="1"/>
          </p:cNvSpPr>
          <p:nvPr>
            <p:ph idx="1"/>
          </p:nvPr>
        </p:nvSpPr>
        <p:spPr>
          <a:xfrm>
            <a:off x="5183188" y="987425"/>
            <a:ext cx="6172200" cy="4873625"/>
          </a:xfrm>
        </p:spPr>
        <p:txBody>
          <a:bodyPr/>
          <a:lstStyle>
            <a:lvl1pPr>
              <a:defRPr sz="3200">
                <a:latin typeface="Cambria" panose="02040503050406030204" pitchFamily="18" charset="0"/>
                <a:ea typeface="Cambria" panose="02040503050406030204" pitchFamily="18" charset="0"/>
              </a:defRPr>
            </a:lvl1pPr>
            <a:lvl2pPr>
              <a:defRPr sz="2800">
                <a:latin typeface="Cambria" panose="02040503050406030204" pitchFamily="18" charset="0"/>
                <a:ea typeface="Cambria" panose="02040503050406030204" pitchFamily="18" charset="0"/>
              </a:defRPr>
            </a:lvl2pPr>
            <a:lvl3pPr>
              <a:defRPr sz="24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5FE281D-7D77-41C3-A767-753F2E346380}"/>
              </a:ext>
            </a:extLst>
          </p:cNvPr>
          <p:cNvSpPr>
            <a:spLocks noGrp="1"/>
          </p:cNvSpPr>
          <p:nvPr>
            <p:ph type="body" sz="half" idx="2"/>
          </p:nvPr>
        </p:nvSpPr>
        <p:spPr>
          <a:xfrm>
            <a:off x="839788" y="2057400"/>
            <a:ext cx="3932237" cy="3811588"/>
          </a:xfrm>
        </p:spPr>
        <p:txBody>
          <a:bodyPr/>
          <a:lstStyle>
            <a:lvl1pPr marL="0" indent="0">
              <a:buNone/>
              <a:defRPr sz="1600">
                <a:latin typeface="Cambria" panose="02040503050406030204" pitchFamily="18" charset="0"/>
                <a:ea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1364343F-9C20-499A-9C33-F245228D4F5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A056F74C-9CE7-4CBF-8E6C-658AF8F98F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FA5F7BCF-4593-4E87-BE22-B4AD3B72D104}"/>
              </a:ext>
            </a:extLst>
          </p:cNvPr>
          <p:cNvSpPr>
            <a:spLocks noGrp="1"/>
          </p:cNvSpPr>
          <p:nvPr>
            <p:ph type="dt" sz="half" idx="10"/>
          </p:nvPr>
        </p:nvSpPr>
        <p:spPr>
          <a:xfrm>
            <a:off x="838200" y="6356350"/>
            <a:ext cx="1197334" cy="365125"/>
          </a:xfrm>
        </p:spPr>
        <p:txBody>
          <a:bodyPr/>
          <a:lstStyle/>
          <a:p>
            <a:r>
              <a:rPr lang="en-US"/>
              <a:t>12/11/2019</a:t>
            </a:r>
          </a:p>
        </p:txBody>
      </p:sp>
      <p:sp>
        <p:nvSpPr>
          <p:cNvPr id="15" name="Footer Placeholder 4">
            <a:extLst>
              <a:ext uri="{FF2B5EF4-FFF2-40B4-BE49-F238E27FC236}">
                <a16:creationId xmlns:a16="http://schemas.microsoft.com/office/drawing/2014/main" id="{E164EC67-2BBE-426C-8D96-0C49973BF4AE}"/>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20" name="Slide Number Placeholder 5">
            <a:extLst>
              <a:ext uri="{FF2B5EF4-FFF2-40B4-BE49-F238E27FC236}">
                <a16:creationId xmlns:a16="http://schemas.microsoft.com/office/drawing/2014/main" id="{6B9B61B0-9F3C-498E-AA93-B1F7E82752D3}"/>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365484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7AD513A-1A41-4EF5-BCA3-AEE24A71AF95}"/>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C3119A0A-5504-4B78-A979-6897139D535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27BD939-7D7D-475C-8004-97114086413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8C00F7B-5F8E-46AA-8D61-CFF3DAD8152E}"/>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2B8357B-62E2-4065-8A4F-76DDB7EA4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4CB9B41-F4B0-4EEE-BBBC-F1E19582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E9938D-B190-4CB8-9B74-CAD8CED3E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2045A90A-621B-4090-AF32-5F941E9B731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E3B0202D-689D-4861-A5B8-2F29F77421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21D1F5BE-B5DE-4C51-9A58-A2917276EDF4}"/>
              </a:ext>
            </a:extLst>
          </p:cNvPr>
          <p:cNvSpPr>
            <a:spLocks noGrp="1"/>
          </p:cNvSpPr>
          <p:nvPr>
            <p:ph type="dt" sz="half" idx="10"/>
          </p:nvPr>
        </p:nvSpPr>
        <p:spPr>
          <a:xfrm>
            <a:off x="838200" y="6356350"/>
            <a:ext cx="1197334" cy="365125"/>
          </a:xfrm>
        </p:spPr>
        <p:txBody>
          <a:bodyPr/>
          <a:lstStyle/>
          <a:p>
            <a:r>
              <a:rPr lang="en-US"/>
              <a:t>12/11/2019</a:t>
            </a:r>
          </a:p>
        </p:txBody>
      </p:sp>
      <p:sp>
        <p:nvSpPr>
          <p:cNvPr id="15" name="Footer Placeholder 4">
            <a:extLst>
              <a:ext uri="{FF2B5EF4-FFF2-40B4-BE49-F238E27FC236}">
                <a16:creationId xmlns:a16="http://schemas.microsoft.com/office/drawing/2014/main" id="{C1792EA4-438D-40FC-BA5A-1DAEDF1AA0BE}"/>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20" name="Slide Number Placeholder 5">
            <a:extLst>
              <a:ext uri="{FF2B5EF4-FFF2-40B4-BE49-F238E27FC236}">
                <a16:creationId xmlns:a16="http://schemas.microsoft.com/office/drawing/2014/main" id="{FE630FB1-74BC-41AE-B5B3-9EF226B02F8A}"/>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879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5F2E7-39BD-4A85-9F3E-5A82EC7B6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D23CA90-82F4-4FE2-AFE9-63B11ABA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FF7E5C-65CA-4118-A02F-BC43AA444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ea typeface="Cambria" panose="02040503050406030204" pitchFamily="18" charset="0"/>
              </a:defRPr>
            </a:lvl1pPr>
          </a:lstStyle>
          <a:p>
            <a:r>
              <a:rPr lang="en-US"/>
              <a:t>12/11/2019</a:t>
            </a:r>
            <a:endParaRPr lang="en-US" dirty="0"/>
          </a:p>
        </p:txBody>
      </p:sp>
      <p:sp>
        <p:nvSpPr>
          <p:cNvPr id="5" name="Footer Placeholder 4">
            <a:extLst>
              <a:ext uri="{FF2B5EF4-FFF2-40B4-BE49-F238E27FC236}">
                <a16:creationId xmlns:a16="http://schemas.microsoft.com/office/drawing/2014/main" id="{89D0F8B1-6E87-4296-91A5-844238615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ea typeface="Cambria" panose="02040503050406030204" pitchFamily="18" charset="0"/>
              </a:defRPr>
            </a:lvl1p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30077507-0F0A-4E68-9FCC-C65C6A7A85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a:p>
        </p:txBody>
      </p:sp>
    </p:spTree>
    <p:extLst>
      <p:ext uri="{BB962C8B-B14F-4D97-AF65-F5344CB8AC3E}">
        <p14:creationId xmlns:p14="http://schemas.microsoft.com/office/powerpoint/2010/main" val="708519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F1D62C-1430-4B0F-AEBB-C0B66D11C43A}"/>
              </a:ext>
            </a:extLst>
          </p:cNvPr>
          <p:cNvSpPr>
            <a:spLocks noGrp="1"/>
          </p:cNvSpPr>
          <p:nvPr>
            <p:ph type="ctrTitle"/>
          </p:nvPr>
        </p:nvSpPr>
        <p:spPr>
          <a:xfrm>
            <a:off x="838200" y="2641601"/>
            <a:ext cx="10515600" cy="868362"/>
          </a:xfrm>
        </p:spPr>
        <p:txBody>
          <a:bodyPr/>
          <a:lstStyle/>
          <a:p>
            <a:r>
              <a:rPr lang="en-US" b="0" dirty="0"/>
              <a:t>National standards, guidelines and strategy </a:t>
            </a:r>
            <a:endParaRPr lang="en-US" dirty="0"/>
          </a:p>
        </p:txBody>
      </p:sp>
      <p:sp>
        <p:nvSpPr>
          <p:cNvPr id="6" name="Subtitle 5">
            <a:extLst>
              <a:ext uri="{FF2B5EF4-FFF2-40B4-BE49-F238E27FC236}">
                <a16:creationId xmlns:a16="http://schemas.microsoft.com/office/drawing/2014/main" id="{E231B64B-F470-4366-9C03-25CC0885B1DF}"/>
              </a:ext>
            </a:extLst>
          </p:cNvPr>
          <p:cNvSpPr>
            <a:spLocks noGrp="1"/>
          </p:cNvSpPr>
          <p:nvPr>
            <p:ph type="subTitle" idx="1"/>
          </p:nvPr>
        </p:nvSpPr>
        <p:spPr/>
        <p:txBody>
          <a:bodyPr/>
          <a:lstStyle/>
          <a:p>
            <a:r>
              <a:rPr lang="en-US" dirty="0"/>
              <a:t> IHCWM and WASH in healthcare facilities </a:t>
            </a:r>
          </a:p>
        </p:txBody>
      </p:sp>
      <p:sp>
        <p:nvSpPr>
          <p:cNvPr id="7" name="Text Placeholder 6">
            <a:extLst>
              <a:ext uri="{FF2B5EF4-FFF2-40B4-BE49-F238E27FC236}">
                <a16:creationId xmlns:a16="http://schemas.microsoft.com/office/drawing/2014/main" id="{8990C549-73F2-4BA4-8821-800D6DFF3BF1}"/>
              </a:ext>
            </a:extLst>
          </p:cNvPr>
          <p:cNvSpPr>
            <a:spLocks noGrp="1"/>
          </p:cNvSpPr>
          <p:nvPr>
            <p:ph type="body" sz="quarter" idx="13"/>
          </p:nvPr>
        </p:nvSpPr>
        <p:spPr/>
        <p:txBody>
          <a:bodyPr/>
          <a:lstStyle/>
          <a:p>
            <a:r>
              <a:rPr lang="en-US" sz="2800" dirty="0"/>
              <a:t>Chudamani Bhandari </a:t>
            </a:r>
          </a:p>
          <a:p>
            <a:r>
              <a:rPr lang="en-US" dirty="0"/>
              <a:t>Chief of Environmental Health and Healthcare Waste Management Section, Management Division, </a:t>
            </a:r>
            <a:r>
              <a:rPr lang="en-US" dirty="0" err="1"/>
              <a:t>DoHS</a:t>
            </a:r>
            <a:r>
              <a:rPr lang="en-US" dirty="0"/>
              <a:t> </a:t>
            </a:r>
          </a:p>
        </p:txBody>
      </p:sp>
    </p:spTree>
    <p:extLst>
      <p:ext uri="{BB962C8B-B14F-4D97-AF65-F5344CB8AC3E}">
        <p14:creationId xmlns:p14="http://schemas.microsoft.com/office/powerpoint/2010/main" val="355316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6139-A9A8-4975-9A43-F62CBFA58BC6}"/>
              </a:ext>
            </a:extLst>
          </p:cNvPr>
          <p:cNvSpPr>
            <a:spLocks noGrp="1"/>
          </p:cNvSpPr>
          <p:nvPr>
            <p:ph type="title"/>
          </p:nvPr>
        </p:nvSpPr>
        <p:spPr>
          <a:xfrm>
            <a:off x="1272208" y="82614"/>
            <a:ext cx="10081591" cy="1325563"/>
          </a:xfrm>
        </p:spPr>
        <p:txBody>
          <a:bodyPr/>
          <a:lstStyle/>
          <a:p>
            <a:r>
              <a:rPr lang="en-US" dirty="0"/>
              <a:t>Service Level</a:t>
            </a:r>
          </a:p>
        </p:txBody>
      </p:sp>
      <p:graphicFrame>
        <p:nvGraphicFramePr>
          <p:cNvPr id="4" name="Content Placeholder 3">
            <a:extLst>
              <a:ext uri="{FF2B5EF4-FFF2-40B4-BE49-F238E27FC236}">
                <a16:creationId xmlns:a16="http://schemas.microsoft.com/office/drawing/2014/main" id="{4BDF8551-5396-45EB-A51F-72ABAC136FE1}"/>
              </a:ext>
            </a:extLst>
          </p:cNvPr>
          <p:cNvGraphicFramePr>
            <a:graphicFrameLocks noGrp="1"/>
          </p:cNvGraphicFramePr>
          <p:nvPr>
            <p:ph idx="1"/>
            <p:extLst>
              <p:ext uri="{D42A27DB-BD31-4B8C-83A1-F6EECF244321}">
                <p14:modId xmlns:p14="http://schemas.microsoft.com/office/powerpoint/2010/main" val="3173074415"/>
              </p:ext>
            </p:extLst>
          </p:nvPr>
        </p:nvGraphicFramePr>
        <p:xfrm>
          <a:off x="603505" y="1097281"/>
          <a:ext cx="10515070" cy="5723491"/>
        </p:xfrm>
        <a:graphic>
          <a:graphicData uri="http://schemas.openxmlformats.org/drawingml/2006/table">
            <a:tbl>
              <a:tblPr firstRow="1" firstCol="1" bandRow="1"/>
              <a:tblGrid>
                <a:gridCol w="1344565">
                  <a:extLst>
                    <a:ext uri="{9D8B030D-6E8A-4147-A177-3AD203B41FA5}">
                      <a16:colId xmlns:a16="http://schemas.microsoft.com/office/drawing/2014/main" val="309422517"/>
                    </a:ext>
                  </a:extLst>
                </a:gridCol>
                <a:gridCol w="1898031">
                  <a:extLst>
                    <a:ext uri="{9D8B030D-6E8A-4147-A177-3AD203B41FA5}">
                      <a16:colId xmlns:a16="http://schemas.microsoft.com/office/drawing/2014/main" val="3166993320"/>
                    </a:ext>
                  </a:extLst>
                </a:gridCol>
                <a:gridCol w="2819266">
                  <a:extLst>
                    <a:ext uri="{9D8B030D-6E8A-4147-A177-3AD203B41FA5}">
                      <a16:colId xmlns:a16="http://schemas.microsoft.com/office/drawing/2014/main" val="3584807795"/>
                    </a:ext>
                  </a:extLst>
                </a:gridCol>
                <a:gridCol w="2177124">
                  <a:extLst>
                    <a:ext uri="{9D8B030D-6E8A-4147-A177-3AD203B41FA5}">
                      <a16:colId xmlns:a16="http://schemas.microsoft.com/office/drawing/2014/main" val="4141079210"/>
                    </a:ext>
                  </a:extLst>
                </a:gridCol>
                <a:gridCol w="2276084">
                  <a:extLst>
                    <a:ext uri="{9D8B030D-6E8A-4147-A177-3AD203B41FA5}">
                      <a16:colId xmlns:a16="http://schemas.microsoft.com/office/drawing/2014/main" val="918264965"/>
                    </a:ext>
                  </a:extLst>
                </a:gridCol>
              </a:tblGrid>
              <a:tr h="817786">
                <a:tc>
                  <a:txBody>
                    <a:bodyPr/>
                    <a:lstStyle/>
                    <a:p>
                      <a:pPr marL="0" marR="0">
                        <a:lnSpc>
                          <a:spcPct val="115000"/>
                        </a:lnSpc>
                        <a:spcBef>
                          <a:spcPts val="0"/>
                        </a:spcBef>
                        <a:spcAft>
                          <a:spcPts val="0"/>
                        </a:spcAft>
                      </a:pPr>
                      <a:r>
                        <a:rPr lang="en-US" sz="2200" b="1" dirty="0">
                          <a:effectLst/>
                          <a:latin typeface="+mj-lt"/>
                          <a:ea typeface="Malgun Gothic" panose="020B0503020000020004" pitchFamily="34" charset="-127"/>
                          <a:cs typeface="Arial" panose="020B0604020202020204" pitchFamily="34" charset="0"/>
                        </a:rPr>
                        <a:t>Service level</a:t>
                      </a:r>
                      <a:endParaRPr lang="en-US" sz="2200" dirty="0">
                        <a:effectLst/>
                        <a:latin typeface="+mj-lt"/>
                        <a:ea typeface="Malgun Gothic" panose="020B0503020000020004" pitchFamily="34" charset="-127"/>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200" b="1" dirty="0">
                          <a:effectLst/>
                          <a:latin typeface="+mj-lt"/>
                          <a:ea typeface="Malgun Gothic" panose="020B0503020000020004" pitchFamily="34" charset="-127"/>
                          <a:cs typeface="Arial" panose="020B0604020202020204" pitchFamily="34" charset="0"/>
                        </a:rPr>
                        <a:t>Water in </a:t>
                      </a:r>
                      <a:endParaRPr lang="en-US" sz="2200" dirty="0">
                        <a:effectLst/>
                        <a:latin typeface="+mj-lt"/>
                        <a:ea typeface="Malgun Gothic" panose="020B0503020000020004" pitchFamily="34" charset="-127"/>
                        <a:cs typeface="Arial" panose="020B0604020202020204" pitchFamily="34" charset="0"/>
                      </a:endParaRPr>
                    </a:p>
                    <a:p>
                      <a:pPr marL="0" marR="0" algn="ctr">
                        <a:lnSpc>
                          <a:spcPct val="115000"/>
                        </a:lnSpc>
                        <a:spcBef>
                          <a:spcPts val="0"/>
                        </a:spcBef>
                        <a:spcAft>
                          <a:spcPts val="0"/>
                        </a:spcAft>
                      </a:pPr>
                      <a:r>
                        <a:rPr lang="en-US" sz="2200" b="1" dirty="0">
                          <a:effectLst/>
                          <a:latin typeface="+mj-lt"/>
                          <a:ea typeface="Malgun Gothic" panose="020B0503020000020004" pitchFamily="34" charset="-127"/>
                          <a:cs typeface="Arial" panose="020B0604020202020204" pitchFamily="34" charset="0"/>
                        </a:rPr>
                        <a:t>Health Facilities</a:t>
                      </a:r>
                      <a:endParaRPr lang="en-US" sz="2200" dirty="0">
                        <a:effectLst/>
                        <a:latin typeface="+mj-lt"/>
                        <a:ea typeface="Malgun Gothic" panose="020B0503020000020004" pitchFamily="34" charset="-127"/>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200" b="1" dirty="0">
                          <a:effectLst/>
                          <a:latin typeface="+mj-lt"/>
                          <a:ea typeface="Malgun Gothic" panose="020B0503020000020004" pitchFamily="34" charset="-127"/>
                          <a:cs typeface="Arial" panose="020B0604020202020204" pitchFamily="34" charset="0"/>
                        </a:rPr>
                        <a:t>Sanitation in </a:t>
                      </a:r>
                      <a:endParaRPr lang="en-US" sz="2200" dirty="0">
                        <a:effectLst/>
                        <a:latin typeface="+mj-lt"/>
                        <a:ea typeface="Malgun Gothic" panose="020B0503020000020004" pitchFamily="34" charset="-127"/>
                        <a:cs typeface="Arial" panose="020B0604020202020204" pitchFamily="34" charset="0"/>
                      </a:endParaRPr>
                    </a:p>
                    <a:p>
                      <a:pPr marL="0" marR="0" algn="ctr">
                        <a:lnSpc>
                          <a:spcPct val="115000"/>
                        </a:lnSpc>
                        <a:spcBef>
                          <a:spcPts val="0"/>
                        </a:spcBef>
                        <a:spcAft>
                          <a:spcPts val="0"/>
                        </a:spcAft>
                      </a:pPr>
                      <a:r>
                        <a:rPr lang="en-US" sz="2200" b="1" dirty="0">
                          <a:effectLst/>
                          <a:latin typeface="+mj-lt"/>
                          <a:ea typeface="Malgun Gothic" panose="020B0503020000020004" pitchFamily="34" charset="-127"/>
                          <a:cs typeface="Arial" panose="020B0604020202020204" pitchFamily="34" charset="0"/>
                        </a:rPr>
                        <a:t>Health Facilities</a:t>
                      </a:r>
                      <a:endParaRPr lang="en-US" sz="2200" dirty="0">
                        <a:effectLst/>
                        <a:latin typeface="+mj-lt"/>
                        <a:ea typeface="Malgun Gothic" panose="020B0503020000020004" pitchFamily="34" charset="-127"/>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200" b="1">
                          <a:effectLst/>
                          <a:latin typeface="+mj-lt"/>
                          <a:ea typeface="Malgun Gothic" panose="020B0503020000020004" pitchFamily="34" charset="-127"/>
                          <a:cs typeface="Arial" panose="020B0604020202020204" pitchFamily="34" charset="0"/>
                        </a:rPr>
                        <a:t>Hand Hygiene in Health Facilities</a:t>
                      </a:r>
                      <a:endParaRPr lang="en-US" sz="2200">
                        <a:effectLst/>
                        <a:latin typeface="+mj-lt"/>
                        <a:ea typeface="Malgun Gothic" panose="020B0503020000020004" pitchFamily="34" charset="-127"/>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200" b="1" dirty="0">
                          <a:effectLst/>
                          <a:latin typeface="+mj-lt"/>
                          <a:ea typeface="Malgun Gothic" panose="020B0503020000020004" pitchFamily="34" charset="-127"/>
                          <a:cs typeface="Arial" panose="020B0604020202020204" pitchFamily="34" charset="0"/>
                        </a:rPr>
                        <a:t>Waste Management in Health Facilities</a:t>
                      </a:r>
                      <a:endParaRPr lang="en-US" sz="2200" dirty="0">
                        <a:effectLst/>
                        <a:latin typeface="+mj-lt"/>
                        <a:ea typeface="Malgun Gothic" panose="020B0503020000020004" pitchFamily="34" charset="-127"/>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66475229"/>
                  </a:ext>
                </a:extLst>
              </a:tr>
              <a:tr h="776713">
                <a:tc>
                  <a:txBody>
                    <a:bodyPr/>
                    <a:lstStyle/>
                    <a:p>
                      <a:pPr marL="0" marR="0">
                        <a:lnSpc>
                          <a:spcPct val="115000"/>
                        </a:lnSpc>
                        <a:spcBef>
                          <a:spcPts val="0"/>
                        </a:spcBef>
                        <a:spcAft>
                          <a:spcPts val="0"/>
                        </a:spcAft>
                      </a:pPr>
                      <a:r>
                        <a:rPr lang="en-US" sz="2200">
                          <a:effectLst/>
                          <a:latin typeface="+mj-lt"/>
                          <a:ea typeface="Malgun Gothic" panose="020B0503020000020004" pitchFamily="34" charset="-127"/>
                          <a:cs typeface="Arial" panose="020B0604020202020204" pitchFamily="34" charset="0"/>
                        </a:rPr>
                        <a:t>Advanced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pPr>
                      <a:r>
                        <a:rPr lang="en-US" sz="2200" dirty="0">
                          <a:effectLst/>
                          <a:latin typeface="+mj-lt"/>
                          <a:ea typeface="Malgun Gothic" panose="020B0503020000020004" pitchFamily="34" charset="-127"/>
                          <a:cs typeface="Arial" panose="020B0604020202020204" pitchFamily="34" charset="0"/>
                        </a:rPr>
                        <a:t>To meet all the requirement as defined at WASH standard for advanced level (A I and AII as per the standards ladder)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7701829"/>
                  </a:ext>
                </a:extLst>
              </a:tr>
              <a:tr h="3801097">
                <a:tc>
                  <a:txBody>
                    <a:bodyPr/>
                    <a:lstStyle/>
                    <a:p>
                      <a:pPr marL="0" marR="0">
                        <a:lnSpc>
                          <a:spcPct val="115000"/>
                        </a:lnSpc>
                        <a:spcBef>
                          <a:spcPts val="0"/>
                        </a:spcBef>
                        <a:spcAft>
                          <a:spcPts val="0"/>
                        </a:spcAft>
                      </a:pPr>
                      <a:r>
                        <a:rPr lang="en-US" sz="2200">
                          <a:effectLst/>
                          <a:latin typeface="+mj-lt"/>
                          <a:ea typeface="Malgun Gothic" panose="020B0503020000020004" pitchFamily="34" charset="-127"/>
                          <a:cs typeface="Arial" panose="020B0604020202020204" pitchFamily="34" charset="0"/>
                        </a:rPr>
                        <a:t>Basic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kern="1200">
                          <a:effectLst/>
                          <a:latin typeface="+mj-lt"/>
                          <a:ea typeface="Malgun Gothic" panose="020B0503020000020004" pitchFamily="34" charset="-127"/>
                          <a:cs typeface="Arial" panose="020B0604020202020204" pitchFamily="34" charset="0"/>
                        </a:rPr>
                        <a:t>Water from an </a:t>
                      </a:r>
                      <a:r>
                        <a:rPr lang="en-US" sz="2200" i="1" kern="1200">
                          <a:effectLst/>
                          <a:latin typeface="+mj-lt"/>
                          <a:ea typeface="Malgun Gothic" panose="020B0503020000020004" pitchFamily="34" charset="-127"/>
                          <a:cs typeface="Arial" panose="020B0604020202020204" pitchFamily="34" charset="0"/>
                        </a:rPr>
                        <a:t>improved</a:t>
                      </a:r>
                      <a:r>
                        <a:rPr lang="en-US" sz="2200" kern="1200">
                          <a:effectLst/>
                          <a:latin typeface="+mj-lt"/>
                          <a:ea typeface="Malgun Gothic" panose="020B0503020000020004" pitchFamily="34" charset="-127"/>
                          <a:cs typeface="Arial" panose="020B0604020202020204" pitchFamily="34" charset="0"/>
                        </a:rPr>
                        <a:t> source is </a:t>
                      </a:r>
                      <a:r>
                        <a:rPr lang="en-US" sz="2200" i="1" kern="1200">
                          <a:effectLst/>
                          <a:latin typeface="+mj-lt"/>
                          <a:ea typeface="Malgun Gothic" panose="020B0503020000020004" pitchFamily="34" charset="-127"/>
                          <a:cs typeface="Arial" panose="020B0604020202020204" pitchFamily="34" charset="0"/>
                        </a:rPr>
                        <a:t>available</a:t>
                      </a:r>
                      <a:r>
                        <a:rPr lang="en-US" sz="2200" kern="1200">
                          <a:effectLst/>
                          <a:latin typeface="+mj-lt"/>
                          <a:ea typeface="Malgun Gothic" panose="020B0503020000020004" pitchFamily="34" charset="-127"/>
                          <a:cs typeface="Arial" panose="020B0604020202020204" pitchFamily="34" charset="0"/>
                        </a:rPr>
                        <a:t> </a:t>
                      </a:r>
                      <a:r>
                        <a:rPr lang="en-US" sz="2200" i="1" kern="1200">
                          <a:effectLst/>
                          <a:latin typeface="+mj-lt"/>
                          <a:ea typeface="Malgun Gothic" panose="020B0503020000020004" pitchFamily="34" charset="-127"/>
                          <a:cs typeface="Arial" panose="020B0604020202020204" pitchFamily="34" charset="0"/>
                        </a:rPr>
                        <a:t>on premises</a:t>
                      </a:r>
                      <a:r>
                        <a:rPr lang="en-US" sz="2200" kern="1200">
                          <a:effectLst/>
                          <a:latin typeface="+mj-lt"/>
                          <a:ea typeface="Malgun Gothic" panose="020B0503020000020004" pitchFamily="34" charset="-127"/>
                          <a:cs typeface="Arial" panose="020B0604020202020204" pitchFamily="34" charset="0"/>
                        </a:rPr>
                        <a:t> </a:t>
                      </a:r>
                      <a:endParaRPr lang="en-US" sz="2200">
                        <a:effectLst/>
                        <a:latin typeface="+mj-lt"/>
                        <a:ea typeface="Malgun Gothic" panose="020B0503020000020004" pitchFamily="34" charset="-127"/>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2200" kern="1200" dirty="0">
                          <a:effectLst/>
                          <a:latin typeface="+mj-lt"/>
                          <a:ea typeface="Malgun Gothic" panose="020B0503020000020004" pitchFamily="34" charset="-127"/>
                          <a:cs typeface="Arial" panose="020B0604020202020204" pitchFamily="34" charset="0"/>
                        </a:rPr>
                        <a:t>Improved toilets are usable, separated for patients and staff, separated for women and allowing menstrual hygiene management, and meet the needs of people with limited mobility</a:t>
                      </a:r>
                      <a:endParaRPr lang="en-US" sz="2200" dirty="0">
                        <a:effectLst/>
                        <a:latin typeface="+mj-lt"/>
                        <a:ea typeface="Malgun Gothic" panose="020B0503020000020004" pitchFamily="34" charset="-127"/>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nSpc>
                          <a:spcPct val="115000"/>
                        </a:lnSpc>
                        <a:spcBef>
                          <a:spcPts val="0"/>
                        </a:spcBef>
                        <a:spcAft>
                          <a:spcPts val="0"/>
                        </a:spcAft>
                      </a:pPr>
                      <a:r>
                        <a:rPr lang="en-US" sz="2200" kern="1200" dirty="0">
                          <a:effectLst/>
                          <a:latin typeface="+mj-lt"/>
                          <a:ea typeface="Malgun Gothic" panose="020B0503020000020004" pitchFamily="34" charset="-127"/>
                          <a:cs typeface="Arial" panose="020B0604020202020204" pitchFamily="34" charset="0"/>
                        </a:rPr>
                        <a:t>Hand hygiene materials, either a basin with water and soap or alcohol hand rub, are available at points of care and toilets</a:t>
                      </a:r>
                      <a:endParaRPr lang="en-US" sz="2200" dirty="0">
                        <a:effectLst/>
                        <a:latin typeface="+mj-lt"/>
                        <a:ea typeface="Malgun Gothic" panose="020B0503020000020004" pitchFamily="34" charset="-127"/>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89DB"/>
                    </a:solidFill>
                  </a:tcPr>
                </a:tc>
                <a:tc>
                  <a:txBody>
                    <a:bodyPr/>
                    <a:lstStyle/>
                    <a:p>
                      <a:pPr marL="0" marR="0">
                        <a:lnSpc>
                          <a:spcPct val="115000"/>
                        </a:lnSpc>
                        <a:spcBef>
                          <a:spcPts val="0"/>
                        </a:spcBef>
                        <a:spcAft>
                          <a:spcPts val="0"/>
                        </a:spcAft>
                      </a:pPr>
                      <a:r>
                        <a:rPr lang="en-US" sz="2200" kern="1200" dirty="0">
                          <a:effectLst/>
                          <a:latin typeface="+mj-lt"/>
                          <a:ea typeface="Malgun Gothic" panose="020B0503020000020004" pitchFamily="34" charset="-127"/>
                          <a:cs typeface="Arial" panose="020B0604020202020204" pitchFamily="34" charset="0"/>
                        </a:rPr>
                        <a:t>Waste is safely segregated into at least three bins in the consultation area and sharps and infectious wastes are treated and disposed of safely</a:t>
                      </a:r>
                      <a:endParaRPr lang="en-US" sz="2200" dirty="0">
                        <a:effectLst/>
                        <a:latin typeface="+mj-lt"/>
                        <a:ea typeface="Malgun Gothic" panose="020B0503020000020004" pitchFamily="34" charset="-127"/>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10456224"/>
                  </a:ext>
                </a:extLst>
              </a:tr>
            </a:tbl>
          </a:graphicData>
        </a:graphic>
      </p:graphicFrame>
    </p:spTree>
    <p:extLst>
      <p:ext uri="{BB962C8B-B14F-4D97-AF65-F5344CB8AC3E}">
        <p14:creationId xmlns:p14="http://schemas.microsoft.com/office/powerpoint/2010/main" val="313946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D129C8-E479-4E00-86DA-F6189A171ED5}"/>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A07D449C-73BB-4A71-B362-B1E5DCC008E2}"/>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7900ECBF-D24D-43D4-82ED-07D87E550834}"/>
              </a:ext>
            </a:extLst>
          </p:cNvPr>
          <p:cNvSpPr>
            <a:spLocks noGrp="1"/>
          </p:cNvSpPr>
          <p:nvPr>
            <p:ph type="sldNum" sz="quarter" idx="12"/>
          </p:nvPr>
        </p:nvSpPr>
        <p:spPr/>
        <p:txBody>
          <a:bodyPr/>
          <a:lstStyle/>
          <a:p>
            <a:fld id="{19D45C30-91B6-4D37-B3EC-98C0C4E45E7F}" type="slidenum">
              <a:rPr lang="en-US" smtClean="0"/>
              <a:pPr/>
              <a:t>11</a:t>
            </a:fld>
            <a:endParaRPr lang="en-US" dirty="0"/>
          </a:p>
        </p:txBody>
      </p:sp>
      <p:sp>
        <p:nvSpPr>
          <p:cNvPr id="7" name="Content Placeholder 7">
            <a:extLst>
              <a:ext uri="{FF2B5EF4-FFF2-40B4-BE49-F238E27FC236}">
                <a16:creationId xmlns:a16="http://schemas.microsoft.com/office/drawing/2014/main" id="{139B1E9A-3D6F-465F-8603-57E465689B91}"/>
              </a:ext>
            </a:extLst>
          </p:cNvPr>
          <p:cNvSpPr>
            <a:spLocks noGrp="1"/>
          </p:cNvSpPr>
          <p:nvPr>
            <p:ph idx="1"/>
          </p:nvPr>
        </p:nvSpPr>
        <p:spPr>
          <a:xfrm>
            <a:off x="838200" y="562309"/>
            <a:ext cx="10515600" cy="4351338"/>
          </a:xfrm>
        </p:spPr>
        <p:txBody>
          <a:bodyPr>
            <a:normAutofit/>
          </a:bodyPr>
          <a:lstStyle/>
          <a:p>
            <a:pPr marL="0" indent="0" algn="ctr">
              <a:buNone/>
            </a:pPr>
            <a:r>
              <a:rPr lang="en-US" sz="6600" dirty="0"/>
              <a:t>Healthcare Waste Management Guideline</a:t>
            </a:r>
          </a:p>
        </p:txBody>
      </p:sp>
      <p:pic>
        <p:nvPicPr>
          <p:cNvPr id="2" name="Picture 1">
            <a:extLst>
              <a:ext uri="{FF2B5EF4-FFF2-40B4-BE49-F238E27FC236}">
                <a16:creationId xmlns:a16="http://schemas.microsoft.com/office/drawing/2014/main" id="{D384E476-1B1B-4DFC-B7EC-C53E249B784F}"/>
              </a:ext>
            </a:extLst>
          </p:cNvPr>
          <p:cNvPicPr>
            <a:picLocks noChangeAspect="1"/>
          </p:cNvPicPr>
          <p:nvPr/>
        </p:nvPicPr>
        <p:blipFill>
          <a:blip r:embed="rId2"/>
          <a:stretch>
            <a:fillRect/>
          </a:stretch>
        </p:blipFill>
        <p:spPr>
          <a:xfrm>
            <a:off x="4234903" y="2893387"/>
            <a:ext cx="3048425" cy="2972215"/>
          </a:xfrm>
          <a:prstGeom prst="rect">
            <a:avLst/>
          </a:prstGeom>
        </p:spPr>
      </p:pic>
    </p:spTree>
    <p:extLst>
      <p:ext uri="{BB962C8B-B14F-4D97-AF65-F5344CB8AC3E}">
        <p14:creationId xmlns:p14="http://schemas.microsoft.com/office/powerpoint/2010/main" val="27618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42B1-A588-4483-A629-5B40446EF736}"/>
              </a:ext>
            </a:extLst>
          </p:cNvPr>
          <p:cNvSpPr>
            <a:spLocks noGrp="1"/>
          </p:cNvSpPr>
          <p:nvPr>
            <p:ph type="title"/>
          </p:nvPr>
        </p:nvSpPr>
        <p:spPr>
          <a:xfrm>
            <a:off x="1379882" y="258806"/>
            <a:ext cx="9432235" cy="715963"/>
          </a:xfrm>
        </p:spPr>
        <p:txBody>
          <a:bodyPr>
            <a:normAutofit/>
          </a:bodyPr>
          <a:lstStyle/>
          <a:p>
            <a:r>
              <a:rPr lang="en-US" altLang="ko-KR" sz="3600" b="1" dirty="0">
                <a:latin typeface="Arial" panose="020B0604020202020204" pitchFamily="34" charset="0"/>
                <a:ea typeface="Malgun Gothic" panose="020B0503020000020004" pitchFamily="34" charset="-127"/>
                <a:cs typeface="Arial" panose="020B0604020202020204" pitchFamily="34" charset="0"/>
              </a:rPr>
              <a:t>HCWM Guideline </a:t>
            </a:r>
            <a:endParaRPr lang="en-US" dirty="0"/>
          </a:p>
        </p:txBody>
      </p:sp>
      <p:sp>
        <p:nvSpPr>
          <p:cNvPr id="4" name="Rectangle 3">
            <a:extLst>
              <a:ext uri="{FF2B5EF4-FFF2-40B4-BE49-F238E27FC236}">
                <a16:creationId xmlns:a16="http://schemas.microsoft.com/office/drawing/2014/main" id="{50E8255C-509E-46C2-BF0D-8B2ED341CDAB}"/>
              </a:ext>
            </a:extLst>
          </p:cNvPr>
          <p:cNvSpPr/>
          <p:nvPr/>
        </p:nvSpPr>
        <p:spPr>
          <a:xfrm>
            <a:off x="709531" y="1499978"/>
            <a:ext cx="10319540" cy="5530104"/>
          </a:xfrm>
          <a:prstGeom prst="rect">
            <a:avLst/>
          </a:prstGeom>
        </p:spPr>
        <p:txBody>
          <a:bodyPr wrap="square">
            <a:spAutoFit/>
          </a:bodyPr>
          <a:lstStyle/>
          <a:p>
            <a:pPr marL="457200">
              <a:lnSpc>
                <a:spcPct val="107000"/>
              </a:lnSpc>
              <a:spcAft>
                <a:spcPts val="800"/>
              </a:spcAft>
            </a:pPr>
            <a:r>
              <a:rPr lang="en-US" sz="3200" b="1" dirty="0">
                <a:effectLst/>
                <a:latin typeface="+mj-lt"/>
                <a:ea typeface="Times New Roman" panose="02020603050405020304" pitchFamily="18" charset="0"/>
                <a:cs typeface="Times New Roman" panose="02020603050405020304" pitchFamily="18" charset="0"/>
              </a:rPr>
              <a:t>Guiding Principal </a:t>
            </a:r>
          </a:p>
          <a:p>
            <a:r>
              <a:rPr lang="en-US" sz="2800" dirty="0"/>
              <a:t> </a:t>
            </a:r>
            <a:r>
              <a:rPr lang="en-US" sz="2800" dirty="0">
                <a:latin typeface="+mj-lt"/>
              </a:rPr>
              <a:t>Existing National Acts, Rules and Regulation related to HCWM</a:t>
            </a:r>
          </a:p>
          <a:p>
            <a:pPr lvl="1"/>
            <a:r>
              <a:rPr lang="en-US" sz="2000" dirty="0">
                <a:effectLst/>
                <a:latin typeface="+mj-lt"/>
                <a:ea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en-US" sz="2400" dirty="0">
                <a:latin typeface="+mj-lt"/>
              </a:rPr>
              <a:t>The constitution of Nepal (2015)</a:t>
            </a:r>
          </a:p>
          <a:p>
            <a:pPr marL="742950" lvl="1" indent="-285750">
              <a:buFont typeface="Arial" panose="020B0604020202020204" pitchFamily="34" charset="0"/>
              <a:buChar char="•"/>
            </a:pPr>
            <a:r>
              <a:rPr lang="en-US" sz="2400" dirty="0">
                <a:latin typeface="+mj-lt"/>
              </a:rPr>
              <a:t>Public Health Act 2075</a:t>
            </a:r>
          </a:p>
          <a:p>
            <a:pPr marL="742950" lvl="1" indent="-285750">
              <a:buFont typeface="Arial" panose="020B0604020202020204" pitchFamily="34" charset="0"/>
              <a:buChar char="•"/>
            </a:pPr>
            <a:r>
              <a:rPr lang="en-US" sz="2400" dirty="0">
                <a:latin typeface="+mj-lt"/>
              </a:rPr>
              <a:t>Local Governance Operation Act 2074</a:t>
            </a:r>
          </a:p>
          <a:p>
            <a:pPr marL="742950" lvl="1" indent="-285750">
              <a:buFont typeface="Arial" panose="020B0604020202020204" pitchFamily="34" charset="0"/>
              <a:buChar char="•"/>
            </a:pPr>
            <a:r>
              <a:rPr lang="en-US" sz="2400" dirty="0">
                <a:latin typeface="+mj-lt"/>
              </a:rPr>
              <a:t>Solid waste management Act 2011</a:t>
            </a:r>
          </a:p>
          <a:p>
            <a:endParaRPr lang="en-US" sz="3200" dirty="0">
              <a:latin typeface="+mj-lt"/>
            </a:endParaRPr>
          </a:p>
          <a:p>
            <a:pPr marL="457200" indent="-457200">
              <a:buFont typeface="Arial" panose="020B0604020202020204" pitchFamily="34" charset="0"/>
              <a:buChar char="•"/>
            </a:pPr>
            <a:r>
              <a:rPr lang="en-US" sz="2800" dirty="0">
                <a:latin typeface="+mj-lt"/>
              </a:rPr>
              <a:t>International  Agreements  and  Underlying  Legislative  and  Regulatory Principles</a:t>
            </a:r>
          </a:p>
          <a:p>
            <a:pPr marL="457200" indent="-457200">
              <a:buFont typeface="Arial" panose="020B0604020202020204" pitchFamily="34" charset="0"/>
              <a:buChar char="•"/>
            </a:pPr>
            <a:r>
              <a:rPr lang="en-US" sz="2800" dirty="0">
                <a:latin typeface="+mj-lt"/>
              </a:rPr>
              <a:t>Update of existing HCWM Guideline 2014</a:t>
            </a:r>
          </a:p>
          <a:p>
            <a:pPr marL="742950" lvl="1" indent="-285750">
              <a:buFont typeface="Arial" panose="020B0604020202020204" pitchFamily="34" charset="0"/>
              <a:buChar char="•"/>
            </a:pPr>
            <a:endParaRPr lang="en-US" sz="3200" b="1" dirty="0"/>
          </a:p>
          <a:p>
            <a:pPr marL="457200" marR="0" algn="just">
              <a:lnSpc>
                <a:spcPct val="107000"/>
              </a:lnSpc>
              <a:spcBef>
                <a:spcPts val="0"/>
              </a:spcBef>
              <a:spcAft>
                <a:spcPts val="8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47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FAAA-B651-4CC7-BFE3-A5E6685084C0}"/>
              </a:ext>
            </a:extLst>
          </p:cNvPr>
          <p:cNvSpPr>
            <a:spLocks noGrp="1"/>
          </p:cNvSpPr>
          <p:nvPr>
            <p:ph type="title"/>
          </p:nvPr>
        </p:nvSpPr>
        <p:spPr>
          <a:xfrm>
            <a:off x="1175825" y="0"/>
            <a:ext cx="10515600" cy="1325563"/>
          </a:xfrm>
        </p:spPr>
        <p:txBody>
          <a:bodyPr/>
          <a:lstStyle/>
          <a:p>
            <a:r>
              <a:rPr lang="en-US" dirty="0"/>
              <a:t>Objective of HCWM guideline</a:t>
            </a:r>
          </a:p>
        </p:txBody>
      </p:sp>
      <p:sp>
        <p:nvSpPr>
          <p:cNvPr id="3" name="Content Placeholder 2">
            <a:extLst>
              <a:ext uri="{FF2B5EF4-FFF2-40B4-BE49-F238E27FC236}">
                <a16:creationId xmlns:a16="http://schemas.microsoft.com/office/drawing/2014/main" id="{E7C31BC3-7C55-4C70-8136-082DF2F68F9A}"/>
              </a:ext>
            </a:extLst>
          </p:cNvPr>
          <p:cNvSpPr>
            <a:spLocks noGrp="1"/>
          </p:cNvSpPr>
          <p:nvPr>
            <p:ph idx="1"/>
          </p:nvPr>
        </p:nvSpPr>
        <p:spPr>
          <a:xfrm>
            <a:off x="838200" y="1313095"/>
            <a:ext cx="10515600" cy="4865175"/>
          </a:xfrm>
        </p:spPr>
        <p:txBody>
          <a:bodyPr>
            <a:normAutofit fontScale="85000" lnSpcReduction="20000"/>
          </a:bodyPr>
          <a:lstStyle/>
          <a:p>
            <a:pPr lvl="0"/>
            <a:r>
              <a:rPr lang="en-US" sz="2000" dirty="0"/>
              <a:t>Protection public health  by  reducing  the  exposure  of  employees,  patients,  attendants,  and entire community to hazardous HCWs</a:t>
            </a:r>
          </a:p>
          <a:p>
            <a:pPr lvl="0"/>
            <a:endParaRPr lang="en-US" sz="2000" dirty="0"/>
          </a:p>
          <a:p>
            <a:pPr lvl="0"/>
            <a:r>
              <a:rPr lang="en-US" sz="2000" dirty="0"/>
              <a:t>Safeguard environment protection through waste minimization and promotion of environment friendly technology for safe disposal </a:t>
            </a:r>
          </a:p>
          <a:p>
            <a:pPr lvl="0"/>
            <a:endParaRPr lang="en-US" sz="2000" dirty="0"/>
          </a:p>
          <a:p>
            <a:pPr lvl="0"/>
            <a:r>
              <a:rPr lang="en-US" sz="2000" dirty="0"/>
              <a:t>Facilitate federal, provincial, local government and health care facilities regarding implementation of proper health care waste management system.</a:t>
            </a:r>
          </a:p>
          <a:p>
            <a:pPr lvl="0"/>
            <a:endParaRPr lang="en-US" sz="2000" dirty="0"/>
          </a:p>
          <a:p>
            <a:pPr lvl="0"/>
            <a:r>
              <a:rPr lang="en-US" sz="2000" dirty="0"/>
              <a:t>Facilitate compliance with Minimum Service Standard of HFs and standard for WASH in HCFs, renew operate guideline, guideline for health institutions establishment, operation and upgrade standard.</a:t>
            </a:r>
          </a:p>
          <a:p>
            <a:pPr lvl="0"/>
            <a:endParaRPr lang="en-US" sz="2000" dirty="0"/>
          </a:p>
          <a:p>
            <a:pPr lvl="0"/>
            <a:r>
              <a:rPr lang="en-US" sz="2000" dirty="0"/>
              <a:t>Reduce possible risk through better waste handling; improving infection prevention practices within the health care facility. </a:t>
            </a:r>
          </a:p>
          <a:p>
            <a:pPr lvl="0"/>
            <a:endParaRPr lang="en-US" sz="2000" dirty="0"/>
          </a:p>
          <a:p>
            <a:pPr lvl="0"/>
            <a:r>
              <a:rPr lang="en-US" sz="2000" dirty="0"/>
              <a:t>Facilitate health facility to select best environment friendly treatment and disposal option based on best available option in country context.</a:t>
            </a:r>
          </a:p>
          <a:p>
            <a:endParaRPr lang="en-US" dirty="0"/>
          </a:p>
        </p:txBody>
      </p:sp>
      <p:sp>
        <p:nvSpPr>
          <p:cNvPr id="4" name="Date Placeholder 3">
            <a:extLst>
              <a:ext uri="{FF2B5EF4-FFF2-40B4-BE49-F238E27FC236}">
                <a16:creationId xmlns:a16="http://schemas.microsoft.com/office/drawing/2014/main" id="{1FD692FB-F496-4A12-B698-47D15D075A70}"/>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49F75FC0-D107-4822-B04D-538D596EA495}"/>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E24C63FC-8BF5-483C-80DA-BFC8C7EEC1C0}"/>
              </a:ext>
            </a:extLst>
          </p:cNvPr>
          <p:cNvSpPr>
            <a:spLocks noGrp="1"/>
          </p:cNvSpPr>
          <p:nvPr>
            <p:ph type="sldNum" sz="quarter" idx="12"/>
          </p:nvPr>
        </p:nvSpPr>
        <p:spPr/>
        <p:txBody>
          <a:bodyPr/>
          <a:lstStyle/>
          <a:p>
            <a:fld id="{19D45C30-91B6-4D37-B3EC-98C0C4E45E7F}" type="slidenum">
              <a:rPr lang="en-US" smtClean="0"/>
              <a:pPr/>
              <a:t>13</a:t>
            </a:fld>
            <a:endParaRPr lang="en-US" dirty="0"/>
          </a:p>
        </p:txBody>
      </p:sp>
    </p:spTree>
    <p:extLst>
      <p:ext uri="{BB962C8B-B14F-4D97-AF65-F5344CB8AC3E}">
        <p14:creationId xmlns:p14="http://schemas.microsoft.com/office/powerpoint/2010/main" val="182793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BC07-447D-4E8E-AF30-0858109E565B}"/>
              </a:ext>
            </a:extLst>
          </p:cNvPr>
          <p:cNvSpPr>
            <a:spLocks noGrp="1"/>
          </p:cNvSpPr>
          <p:nvPr>
            <p:ph type="title"/>
          </p:nvPr>
        </p:nvSpPr>
        <p:spPr>
          <a:xfrm>
            <a:off x="1436867" y="136525"/>
            <a:ext cx="10515600" cy="1325563"/>
          </a:xfrm>
        </p:spPr>
        <p:txBody>
          <a:bodyPr/>
          <a:lstStyle/>
          <a:p>
            <a:r>
              <a:rPr lang="en-US" dirty="0"/>
              <a:t>Scope of revised HCWM guideline </a:t>
            </a:r>
          </a:p>
        </p:txBody>
      </p:sp>
      <p:sp>
        <p:nvSpPr>
          <p:cNvPr id="3" name="Content Placeholder 2">
            <a:extLst>
              <a:ext uri="{FF2B5EF4-FFF2-40B4-BE49-F238E27FC236}">
                <a16:creationId xmlns:a16="http://schemas.microsoft.com/office/drawing/2014/main" id="{5CA5FD43-78A2-41BA-9D63-C82B499F90A9}"/>
              </a:ext>
            </a:extLst>
          </p:cNvPr>
          <p:cNvSpPr>
            <a:spLocks noGrp="1"/>
          </p:cNvSpPr>
          <p:nvPr>
            <p:ph idx="1"/>
          </p:nvPr>
        </p:nvSpPr>
        <p:spPr>
          <a:xfrm>
            <a:off x="978062" y="1733550"/>
            <a:ext cx="10515600" cy="4351338"/>
          </a:xfrm>
        </p:spPr>
        <p:txBody>
          <a:bodyPr>
            <a:normAutofit/>
          </a:bodyPr>
          <a:lstStyle/>
          <a:p>
            <a:r>
              <a:rPr lang="en-US" sz="2400" dirty="0"/>
              <a:t>To support federal, provincial, local government and all level of health care facilities for implementation of safe health care waste management system.</a:t>
            </a:r>
          </a:p>
          <a:p>
            <a:endParaRPr lang="en-US" sz="2400" dirty="0"/>
          </a:p>
          <a:p>
            <a:r>
              <a:rPr lang="en-US" sz="2400" dirty="0"/>
              <a:t>Adopt best available technology in country context. </a:t>
            </a:r>
          </a:p>
          <a:p>
            <a:endParaRPr lang="en-US" sz="2400" dirty="0"/>
          </a:p>
          <a:p>
            <a:r>
              <a:rPr lang="en-US" sz="2400" dirty="0"/>
              <a:t>The target audience of the guideline are national authorities involved with health care waste management, health care practitioners at all level, waste management service providers; public health professionals private sector, veterinary, NGO, INGO, CBO, clinic, health camp, sessions and other relevant stakeholders and individuals involved in health care waste management.  </a:t>
            </a:r>
          </a:p>
        </p:txBody>
      </p:sp>
      <p:sp>
        <p:nvSpPr>
          <p:cNvPr id="4" name="Date Placeholder 3">
            <a:extLst>
              <a:ext uri="{FF2B5EF4-FFF2-40B4-BE49-F238E27FC236}">
                <a16:creationId xmlns:a16="http://schemas.microsoft.com/office/drawing/2014/main" id="{67EAF451-D8EF-4718-81EE-E96716FBB292}"/>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EB8625CF-8E1C-41D1-8554-B38F5CDC29E7}"/>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9C847947-53B4-474F-8D6B-BBED1900E504}"/>
              </a:ext>
            </a:extLst>
          </p:cNvPr>
          <p:cNvSpPr>
            <a:spLocks noGrp="1"/>
          </p:cNvSpPr>
          <p:nvPr>
            <p:ph type="sldNum" sz="quarter" idx="12"/>
          </p:nvPr>
        </p:nvSpPr>
        <p:spPr/>
        <p:txBody>
          <a:bodyPr/>
          <a:lstStyle/>
          <a:p>
            <a:fld id="{19D45C30-91B6-4D37-B3EC-98C0C4E45E7F}" type="slidenum">
              <a:rPr lang="en-US" smtClean="0"/>
              <a:pPr/>
              <a:t>14</a:t>
            </a:fld>
            <a:endParaRPr lang="en-US" dirty="0"/>
          </a:p>
        </p:txBody>
      </p:sp>
    </p:spTree>
    <p:extLst>
      <p:ext uri="{BB962C8B-B14F-4D97-AF65-F5344CB8AC3E}">
        <p14:creationId xmlns:p14="http://schemas.microsoft.com/office/powerpoint/2010/main" val="125745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followed</a:t>
            </a:r>
          </a:p>
        </p:txBody>
      </p:sp>
      <p:sp>
        <p:nvSpPr>
          <p:cNvPr id="3" name="Content Placeholder 2"/>
          <p:cNvSpPr>
            <a:spLocks noGrp="1"/>
          </p:cNvSpPr>
          <p:nvPr>
            <p:ph idx="1"/>
          </p:nvPr>
        </p:nvSpPr>
        <p:spPr>
          <a:xfrm>
            <a:off x="838200" y="1401555"/>
            <a:ext cx="10515600" cy="4351338"/>
          </a:xfrm>
        </p:spPr>
        <p:txBody>
          <a:bodyPr>
            <a:normAutofit/>
          </a:bodyPr>
          <a:lstStyle/>
          <a:p>
            <a:r>
              <a:rPr lang="en-US" dirty="0"/>
              <a:t>Formation of Technical Working Group</a:t>
            </a:r>
          </a:p>
          <a:p>
            <a:pPr lvl="1"/>
            <a:r>
              <a:rPr lang="en-US" sz="1200" dirty="0"/>
              <a:t>Director, Management Division/ DHS		- Chair</a:t>
            </a:r>
          </a:p>
          <a:p>
            <a:pPr lvl="1"/>
            <a:r>
              <a:rPr lang="en-US" sz="1200" dirty="0"/>
              <a:t>Chief of Env. Health and HCWM section/ MD		  -Member secretary</a:t>
            </a:r>
          </a:p>
          <a:p>
            <a:pPr lvl="1"/>
            <a:r>
              <a:rPr lang="en-US" sz="1200" dirty="0"/>
              <a:t>Representative of Ministry of forest and environment 	  -Member</a:t>
            </a:r>
          </a:p>
          <a:p>
            <a:pPr lvl="1"/>
            <a:r>
              <a:rPr lang="en-US" sz="1200" dirty="0"/>
              <a:t>Representative of GIZ-S2HSP  			-Member</a:t>
            </a:r>
          </a:p>
          <a:p>
            <a:pPr lvl="1"/>
            <a:r>
              <a:rPr lang="en-US" sz="1200" dirty="0"/>
              <a:t>Representative of WHO 			-Member</a:t>
            </a:r>
          </a:p>
          <a:p>
            <a:pPr lvl="1"/>
            <a:r>
              <a:rPr lang="en-US" sz="1200" dirty="0"/>
              <a:t>Representative of </a:t>
            </a:r>
            <a:r>
              <a:rPr lang="en-US" sz="1200" dirty="0" err="1"/>
              <a:t>KfW</a:t>
            </a:r>
            <a:r>
              <a:rPr lang="en-US" sz="1200" dirty="0"/>
              <a:t> / M4H			 -Member</a:t>
            </a:r>
          </a:p>
          <a:p>
            <a:pPr lvl="1"/>
            <a:r>
              <a:rPr lang="en-US" sz="1200" dirty="0"/>
              <a:t>Representative of UNDP			 -Member</a:t>
            </a:r>
          </a:p>
          <a:p>
            <a:pPr lvl="1"/>
            <a:r>
              <a:rPr lang="en-US" sz="1200" dirty="0" err="1"/>
              <a:t>MuAN</a:t>
            </a:r>
            <a:r>
              <a:rPr lang="en-US" sz="1200" dirty="0"/>
              <a:t>				- Member</a:t>
            </a:r>
          </a:p>
          <a:p>
            <a:r>
              <a:rPr lang="en-US" dirty="0"/>
              <a:t>Developed the </a:t>
            </a:r>
            <a:r>
              <a:rPr lang="en-US" dirty="0" err="1"/>
              <a:t>ToR</a:t>
            </a:r>
            <a:r>
              <a:rPr lang="en-US" dirty="0"/>
              <a:t> of TWG</a:t>
            </a:r>
          </a:p>
          <a:p>
            <a:r>
              <a:rPr lang="en-US" dirty="0"/>
              <a:t>Formed task team to prepare the draft of revised guideline</a:t>
            </a:r>
          </a:p>
          <a:p>
            <a:r>
              <a:rPr lang="en-US" dirty="0"/>
              <a:t>TWG meeting to finalized the draft of HCWM guideline</a:t>
            </a:r>
          </a:p>
          <a:p>
            <a:r>
              <a:rPr lang="en-US" dirty="0"/>
              <a:t>Preliminary draft is ready for final discussion</a:t>
            </a:r>
          </a:p>
          <a:p>
            <a:endParaRPr lang="en-US" dirty="0"/>
          </a:p>
        </p:txBody>
      </p:sp>
      <p:sp>
        <p:nvSpPr>
          <p:cNvPr id="4" name="Date Placeholder 3"/>
          <p:cNvSpPr>
            <a:spLocks noGrp="1"/>
          </p:cNvSpPr>
          <p:nvPr>
            <p:ph type="dt" sz="half" idx="10"/>
          </p:nvPr>
        </p:nvSpPr>
        <p:spPr/>
        <p:txBody>
          <a:bodyPr/>
          <a:lstStyle/>
          <a:p>
            <a:r>
              <a:rPr lang="en-US"/>
              <a:t>12/11/2019</a:t>
            </a:r>
          </a:p>
        </p:txBody>
      </p:sp>
      <p:sp>
        <p:nvSpPr>
          <p:cNvPr id="5" name="Footer Placeholder 4"/>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in revised version</a:t>
            </a:r>
          </a:p>
        </p:txBody>
      </p:sp>
      <p:sp>
        <p:nvSpPr>
          <p:cNvPr id="3" name="Content Placeholder 2"/>
          <p:cNvSpPr>
            <a:spLocks noGrp="1"/>
          </p:cNvSpPr>
          <p:nvPr>
            <p:ph idx="1"/>
          </p:nvPr>
        </p:nvSpPr>
        <p:spPr/>
        <p:txBody>
          <a:bodyPr/>
          <a:lstStyle/>
          <a:p>
            <a:r>
              <a:rPr lang="en-US" dirty="0"/>
              <a:t>Updated according to recent policies, acts and regulations</a:t>
            </a:r>
          </a:p>
          <a:p>
            <a:r>
              <a:rPr lang="en-US" dirty="0"/>
              <a:t>Governance and management structures are revised according to local, province and federal government’s functions and structure.</a:t>
            </a:r>
          </a:p>
          <a:p>
            <a:r>
              <a:rPr lang="en-US" dirty="0"/>
              <a:t>HCWM Standards are redefined and considered based on new technology and practices</a:t>
            </a:r>
          </a:p>
          <a:p>
            <a:r>
              <a:rPr lang="en-US" b="1" dirty="0"/>
              <a:t>Technical guidelines, HCWM standard, </a:t>
            </a:r>
            <a:r>
              <a:rPr lang="en-US" b="1" dirty="0" err="1"/>
              <a:t>SoP</a:t>
            </a:r>
            <a:r>
              <a:rPr lang="en-US" b="1" dirty="0"/>
              <a:t> will be considered as new features</a:t>
            </a:r>
          </a:p>
          <a:p>
            <a:endParaRPr lang="en-US" dirty="0"/>
          </a:p>
          <a:p>
            <a:endParaRPr lang="en-US" dirty="0"/>
          </a:p>
        </p:txBody>
      </p:sp>
      <p:sp>
        <p:nvSpPr>
          <p:cNvPr id="4" name="Date Placeholder 3"/>
          <p:cNvSpPr>
            <a:spLocks noGrp="1"/>
          </p:cNvSpPr>
          <p:nvPr>
            <p:ph type="dt" sz="half" idx="10"/>
          </p:nvPr>
        </p:nvSpPr>
        <p:spPr/>
        <p:txBody>
          <a:bodyPr/>
          <a:lstStyle/>
          <a:p>
            <a:r>
              <a:rPr lang="en-US"/>
              <a:t>12/11/2019</a:t>
            </a:r>
          </a:p>
        </p:txBody>
      </p:sp>
      <p:sp>
        <p:nvSpPr>
          <p:cNvPr id="5" name="Footer Placeholder 4"/>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3DF6-EBDF-4DC6-9C2E-34F79F2EC64C}"/>
              </a:ext>
            </a:extLst>
          </p:cNvPr>
          <p:cNvSpPr>
            <a:spLocks noGrp="1"/>
          </p:cNvSpPr>
          <p:nvPr>
            <p:ph type="title"/>
          </p:nvPr>
        </p:nvSpPr>
        <p:spPr>
          <a:xfrm>
            <a:off x="1187935" y="232777"/>
            <a:ext cx="9653337" cy="1066633"/>
          </a:xfrm>
        </p:spPr>
        <p:txBody>
          <a:bodyPr/>
          <a:lstStyle/>
          <a:p>
            <a:r>
              <a:rPr lang="en-US" dirty="0"/>
              <a:t>What is in new Guideline ?</a:t>
            </a:r>
          </a:p>
        </p:txBody>
      </p:sp>
      <p:sp>
        <p:nvSpPr>
          <p:cNvPr id="3" name="Content Placeholder 2">
            <a:extLst>
              <a:ext uri="{FF2B5EF4-FFF2-40B4-BE49-F238E27FC236}">
                <a16:creationId xmlns:a16="http://schemas.microsoft.com/office/drawing/2014/main" id="{4455828D-E71B-4759-8E05-E186FFE87B0E}"/>
              </a:ext>
            </a:extLst>
          </p:cNvPr>
          <p:cNvSpPr>
            <a:spLocks noGrp="1"/>
          </p:cNvSpPr>
          <p:nvPr>
            <p:ph idx="1"/>
          </p:nvPr>
        </p:nvSpPr>
        <p:spPr>
          <a:xfrm>
            <a:off x="756803" y="1567990"/>
            <a:ext cx="7061980" cy="4351338"/>
          </a:xfrm>
        </p:spPr>
        <p:txBody>
          <a:bodyPr>
            <a:normAutofit fontScale="92500" lnSpcReduction="20000"/>
          </a:bodyPr>
          <a:lstStyle/>
          <a:p>
            <a:pPr marL="0" indent="0">
              <a:buNone/>
            </a:pPr>
            <a:r>
              <a:rPr lang="en-US" dirty="0"/>
              <a:t>Updated areas in revised Healthcare waste management </a:t>
            </a:r>
          </a:p>
          <a:p>
            <a:pPr marL="0" indent="0">
              <a:buNone/>
            </a:pPr>
            <a:r>
              <a:rPr lang="en-US" dirty="0"/>
              <a:t>-  steering structure of local government and facility level with implementation model </a:t>
            </a:r>
          </a:p>
          <a:p>
            <a:pPr marL="0" indent="0">
              <a:buNone/>
            </a:pPr>
            <a:r>
              <a:rPr lang="en-US" dirty="0"/>
              <a:t>- More options of non burn technologies for treatment of healthcare waste like microwave, autoclave </a:t>
            </a:r>
          </a:p>
          <a:p>
            <a:pPr>
              <a:buFontTx/>
              <a:buChar char="-"/>
            </a:pPr>
            <a:r>
              <a:rPr lang="en-US" dirty="0"/>
              <a:t>Elaborated treatment and disposal techniques of pharmaceutical waste, chemical waste, radioactive waste </a:t>
            </a:r>
          </a:p>
          <a:p>
            <a:pPr>
              <a:buFontTx/>
              <a:buChar char="-"/>
            </a:pPr>
            <a:r>
              <a:rPr lang="en-US" dirty="0"/>
              <a:t>Added standard for healthcare waste management at different level of facility level </a:t>
            </a:r>
          </a:p>
          <a:p>
            <a:endParaRPr lang="en-US" dirty="0"/>
          </a:p>
        </p:txBody>
      </p:sp>
      <p:sp>
        <p:nvSpPr>
          <p:cNvPr id="4" name="Date Placeholder 3">
            <a:extLst>
              <a:ext uri="{FF2B5EF4-FFF2-40B4-BE49-F238E27FC236}">
                <a16:creationId xmlns:a16="http://schemas.microsoft.com/office/drawing/2014/main" id="{8645EEB8-AD20-494C-B417-82BA0923AD3D}"/>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EB47D309-920F-4239-BBA6-2D437735C70D}"/>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11AEFDBA-4D56-4BD3-B207-6DBF96FD0EB5}"/>
              </a:ext>
            </a:extLst>
          </p:cNvPr>
          <p:cNvSpPr>
            <a:spLocks noGrp="1"/>
          </p:cNvSpPr>
          <p:nvPr>
            <p:ph type="sldNum" sz="quarter" idx="12"/>
          </p:nvPr>
        </p:nvSpPr>
        <p:spPr/>
        <p:txBody>
          <a:bodyPr/>
          <a:lstStyle/>
          <a:p>
            <a:fld id="{19D45C30-91B6-4D37-B3EC-98C0C4E45E7F}" type="slidenum">
              <a:rPr lang="en-US" smtClean="0"/>
              <a:pPr/>
              <a:t>17</a:t>
            </a:fld>
            <a:endParaRPr lang="en-US" dirty="0"/>
          </a:p>
        </p:txBody>
      </p:sp>
      <p:sp>
        <p:nvSpPr>
          <p:cNvPr id="7" name="Content Placeholder 2">
            <a:extLst>
              <a:ext uri="{FF2B5EF4-FFF2-40B4-BE49-F238E27FC236}">
                <a16:creationId xmlns:a16="http://schemas.microsoft.com/office/drawing/2014/main" id="{50AA0DF0-BA22-446D-8E0B-015208FE1021}"/>
              </a:ext>
            </a:extLst>
          </p:cNvPr>
          <p:cNvSpPr txBox="1">
            <a:spLocks/>
          </p:cNvSpPr>
          <p:nvPr/>
        </p:nvSpPr>
        <p:spPr>
          <a:xfrm>
            <a:off x="7648388" y="1736432"/>
            <a:ext cx="3786809" cy="3727036"/>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Highlights</a:t>
            </a:r>
          </a:p>
          <a:p>
            <a:r>
              <a:rPr lang="en-US" sz="1800" b="1" dirty="0"/>
              <a:t>No burn any waste</a:t>
            </a:r>
          </a:p>
          <a:p>
            <a:r>
              <a:rPr lang="en-US" sz="1800" b="1" dirty="0"/>
              <a:t>Types of Waste</a:t>
            </a:r>
          </a:p>
          <a:p>
            <a:r>
              <a:rPr lang="en-US" sz="1800" b="1" dirty="0"/>
              <a:t>Technology</a:t>
            </a:r>
          </a:p>
          <a:p>
            <a:r>
              <a:rPr lang="en-US" sz="1800" b="1" dirty="0"/>
              <a:t>Healthcare Waste disposal in Scale(</a:t>
            </a:r>
            <a:r>
              <a:rPr lang="en-US" sz="1800" b="1" dirty="0" err="1"/>
              <a:t>Small,Medium,Large</a:t>
            </a:r>
            <a:r>
              <a:rPr lang="en-US" sz="1800" b="1" dirty="0"/>
              <a:t>)</a:t>
            </a:r>
          </a:p>
          <a:p>
            <a:r>
              <a:rPr lang="en-US" sz="1800" b="1" dirty="0"/>
              <a:t>Sectoral responsibility</a:t>
            </a:r>
          </a:p>
          <a:p>
            <a:r>
              <a:rPr lang="en-US" sz="1800" b="1" dirty="0"/>
              <a:t>Level wise responsibility-Federal, Province, Local</a:t>
            </a:r>
          </a:p>
          <a:p>
            <a:r>
              <a:rPr lang="en-US" sz="1800" b="1" dirty="0"/>
              <a:t>Integrated approach</a:t>
            </a:r>
          </a:p>
          <a:p>
            <a:endParaRPr lang="en-US" sz="1800" b="1" dirty="0"/>
          </a:p>
        </p:txBody>
      </p:sp>
    </p:spTree>
    <p:extLst>
      <p:ext uri="{BB962C8B-B14F-4D97-AF65-F5344CB8AC3E}">
        <p14:creationId xmlns:p14="http://schemas.microsoft.com/office/powerpoint/2010/main" val="352913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652"/>
            <a:ext cx="10515600" cy="763036"/>
          </a:xfrm>
        </p:spPr>
        <p:txBody>
          <a:bodyPr/>
          <a:lstStyle/>
          <a:p>
            <a:r>
              <a:rPr lang="en-US" dirty="0"/>
              <a:t>Next Steps</a:t>
            </a:r>
          </a:p>
        </p:txBody>
      </p:sp>
      <p:sp>
        <p:nvSpPr>
          <p:cNvPr id="3" name="Content Placeholder 2"/>
          <p:cNvSpPr>
            <a:spLocks noGrp="1"/>
          </p:cNvSpPr>
          <p:nvPr>
            <p:ph idx="1"/>
          </p:nvPr>
        </p:nvSpPr>
        <p:spPr/>
        <p:txBody>
          <a:bodyPr/>
          <a:lstStyle/>
          <a:p>
            <a:r>
              <a:rPr lang="en-US" dirty="0"/>
              <a:t>Incorporate suggestions recommendations</a:t>
            </a:r>
          </a:p>
          <a:p>
            <a:r>
              <a:rPr lang="en-US" dirty="0"/>
              <a:t>Core team meeting</a:t>
            </a:r>
          </a:p>
          <a:p>
            <a:r>
              <a:rPr lang="en-US" dirty="0"/>
              <a:t>TWG meeting</a:t>
            </a:r>
          </a:p>
          <a:p>
            <a:r>
              <a:rPr lang="en-US" dirty="0"/>
              <a:t>Extended TWG meeting</a:t>
            </a:r>
          </a:p>
          <a:p>
            <a:r>
              <a:rPr lang="en-US" dirty="0"/>
              <a:t>Final Approval &amp; Endorsement</a:t>
            </a:r>
          </a:p>
          <a:p>
            <a:endParaRPr lang="en-US" dirty="0"/>
          </a:p>
        </p:txBody>
      </p:sp>
      <p:sp>
        <p:nvSpPr>
          <p:cNvPr id="4" name="Date Placeholder 3"/>
          <p:cNvSpPr>
            <a:spLocks noGrp="1"/>
          </p:cNvSpPr>
          <p:nvPr>
            <p:ph type="dt" sz="half" idx="10"/>
          </p:nvPr>
        </p:nvSpPr>
        <p:spPr/>
        <p:txBody>
          <a:bodyPr/>
          <a:lstStyle/>
          <a:p>
            <a:r>
              <a:rPr lang="en-US"/>
              <a:t>12/11/2019</a:t>
            </a:r>
          </a:p>
        </p:txBody>
      </p:sp>
      <p:sp>
        <p:nvSpPr>
          <p:cNvPr id="5" name="Footer Placeholder 4"/>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FAF07E-7737-4928-BECC-D06B97D921F1}"/>
              </a:ext>
            </a:extLst>
          </p:cNvPr>
          <p:cNvSpPr>
            <a:spLocks noGrp="1"/>
          </p:cNvSpPr>
          <p:nvPr>
            <p:ph idx="1"/>
          </p:nvPr>
        </p:nvSpPr>
        <p:spPr>
          <a:xfrm>
            <a:off x="967408" y="2411895"/>
            <a:ext cx="11105321" cy="2994121"/>
          </a:xfrm>
        </p:spPr>
        <p:txBody>
          <a:bodyPr>
            <a:normAutofit/>
          </a:bodyPr>
          <a:lstStyle/>
          <a:p>
            <a:pPr marL="0" indent="0" algn="ctr">
              <a:buNone/>
            </a:pPr>
            <a:r>
              <a:rPr lang="en-US" sz="3200" b="1" dirty="0"/>
              <a:t>Integrated Health Care Waste Management (IHCWM) at</a:t>
            </a:r>
            <a:br>
              <a:rPr lang="en-US" sz="3200" b="1" dirty="0"/>
            </a:br>
            <a:r>
              <a:rPr lang="en-US" sz="3200" b="1" dirty="0"/>
              <a:t>Sub-National Level: </a:t>
            </a:r>
          </a:p>
          <a:p>
            <a:pPr marL="0" indent="0" algn="ctr">
              <a:buNone/>
            </a:pPr>
            <a:r>
              <a:rPr lang="en-US" sz="3200" b="1" i="1" dirty="0"/>
              <a:t>A strategic framework for multi-sectoral cooperation in Nepal </a:t>
            </a:r>
          </a:p>
          <a:p>
            <a:pPr marL="0" indent="0" algn="ctr">
              <a:buNone/>
            </a:pPr>
            <a:endParaRPr lang="en-US" sz="3200" b="1" dirty="0"/>
          </a:p>
          <a:p>
            <a:pPr marL="0" indent="0" algn="ctr">
              <a:buNone/>
            </a:pPr>
            <a:endParaRPr lang="en-US" sz="3200" b="1" dirty="0"/>
          </a:p>
        </p:txBody>
      </p:sp>
      <p:sp>
        <p:nvSpPr>
          <p:cNvPr id="4" name="Date Placeholder 3">
            <a:extLst>
              <a:ext uri="{FF2B5EF4-FFF2-40B4-BE49-F238E27FC236}">
                <a16:creationId xmlns:a16="http://schemas.microsoft.com/office/drawing/2014/main" id="{EB8A04B2-8251-4646-B282-85F8BD239ADE}"/>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A4F7C331-C611-4D50-AF37-9E1521903B1C}"/>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A29D6787-6227-4FD5-934A-04C5526A90B4}"/>
              </a:ext>
            </a:extLst>
          </p:cNvPr>
          <p:cNvSpPr>
            <a:spLocks noGrp="1"/>
          </p:cNvSpPr>
          <p:nvPr>
            <p:ph type="sldNum" sz="quarter" idx="12"/>
          </p:nvPr>
        </p:nvSpPr>
        <p:spPr/>
        <p:txBody>
          <a:bodyPr/>
          <a:lstStyle/>
          <a:p>
            <a:fld id="{19D45C30-91B6-4D37-B3EC-98C0C4E45E7F}" type="slidenum">
              <a:rPr lang="en-US" smtClean="0"/>
              <a:pPr/>
              <a:t>19</a:t>
            </a:fld>
            <a:endParaRPr lang="en-US" dirty="0"/>
          </a:p>
        </p:txBody>
      </p:sp>
    </p:spTree>
    <p:extLst>
      <p:ext uri="{BB962C8B-B14F-4D97-AF65-F5344CB8AC3E}">
        <p14:creationId xmlns:p14="http://schemas.microsoft.com/office/powerpoint/2010/main" val="311138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1D0E58-175A-4AB2-89FB-78E46B2C83CC}"/>
              </a:ext>
            </a:extLst>
          </p:cNvPr>
          <p:cNvSpPr>
            <a:spLocks noGrp="1"/>
          </p:cNvSpPr>
          <p:nvPr>
            <p:ph type="title"/>
          </p:nvPr>
        </p:nvSpPr>
        <p:spPr>
          <a:xfrm>
            <a:off x="1316502" y="136525"/>
            <a:ext cx="10515600" cy="1325563"/>
          </a:xfrm>
        </p:spPr>
        <p:txBody>
          <a:bodyPr/>
          <a:lstStyle/>
          <a:p>
            <a:r>
              <a:rPr lang="en-US" dirty="0"/>
              <a:t>Presentation </a:t>
            </a:r>
            <a:r>
              <a:rPr lang="en-US" sz="4800" dirty="0"/>
              <a:t>O</a:t>
            </a:r>
            <a:r>
              <a:rPr lang="en-US" dirty="0"/>
              <a:t>utline ( Draft Documents)</a:t>
            </a:r>
          </a:p>
        </p:txBody>
      </p:sp>
      <p:sp>
        <p:nvSpPr>
          <p:cNvPr id="8" name="Content Placeholder 7">
            <a:extLst>
              <a:ext uri="{FF2B5EF4-FFF2-40B4-BE49-F238E27FC236}">
                <a16:creationId xmlns:a16="http://schemas.microsoft.com/office/drawing/2014/main" id="{94ADE0EC-8672-4193-B109-30B6880CED4C}"/>
              </a:ext>
            </a:extLst>
          </p:cNvPr>
          <p:cNvSpPr>
            <a:spLocks noGrp="1"/>
          </p:cNvSpPr>
          <p:nvPr>
            <p:ph idx="1"/>
          </p:nvPr>
        </p:nvSpPr>
        <p:spPr>
          <a:xfrm>
            <a:off x="838200" y="1628677"/>
            <a:ext cx="10515600" cy="4351338"/>
          </a:xfrm>
        </p:spPr>
        <p:txBody>
          <a:bodyPr>
            <a:normAutofit/>
          </a:bodyPr>
          <a:lstStyle/>
          <a:p>
            <a:r>
              <a:rPr lang="en-US" sz="4000" dirty="0"/>
              <a:t>National Standards for Water, Sanitation and Hygiene (WASH) in HCFs</a:t>
            </a:r>
          </a:p>
          <a:p>
            <a:r>
              <a:rPr lang="en-US" sz="4000" dirty="0"/>
              <a:t>Healthcare Waste Management Guideline</a:t>
            </a:r>
          </a:p>
          <a:p>
            <a:r>
              <a:rPr lang="en-US" sz="4000" dirty="0"/>
              <a:t>Healthcare Waste Management Strategy</a:t>
            </a:r>
          </a:p>
        </p:txBody>
      </p:sp>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a:t>National guidelines and strategy - Chudamani Bhandari</a:t>
            </a:r>
            <a:endParaRPr lang="en-US" dirty="0"/>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a:t>12/11/2019</a:t>
            </a:r>
            <a:endParaRPr lang="en-US" dirty="0"/>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pPr/>
              <a:t>2</a:t>
            </a:fld>
            <a:endParaRPr lang="en-US" dirty="0"/>
          </a:p>
        </p:txBody>
      </p:sp>
    </p:spTree>
    <p:extLst>
      <p:ext uri="{BB962C8B-B14F-4D97-AF65-F5344CB8AC3E}">
        <p14:creationId xmlns:p14="http://schemas.microsoft.com/office/powerpoint/2010/main" val="308111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42B1-A588-4483-A629-5B40446EF736}"/>
              </a:ext>
            </a:extLst>
          </p:cNvPr>
          <p:cNvSpPr>
            <a:spLocks noGrp="1"/>
          </p:cNvSpPr>
          <p:nvPr>
            <p:ph type="title"/>
          </p:nvPr>
        </p:nvSpPr>
        <p:spPr>
          <a:xfrm>
            <a:off x="1249017" y="410817"/>
            <a:ext cx="9432235" cy="715963"/>
          </a:xfrm>
        </p:spPr>
        <p:txBody>
          <a:bodyPr>
            <a:normAutofit/>
          </a:bodyPr>
          <a:lstStyle/>
          <a:p>
            <a:r>
              <a:rPr lang="en-US" altLang="ko-KR" sz="3600" b="1" dirty="0">
                <a:latin typeface="Arial" panose="020B0604020202020204" pitchFamily="34" charset="0"/>
                <a:ea typeface="Malgun Gothic" panose="020B0503020000020004" pitchFamily="34" charset="-127"/>
                <a:cs typeface="Arial" panose="020B0604020202020204" pitchFamily="34" charset="0"/>
              </a:rPr>
              <a:t>Objective of the HCWM Strategy </a:t>
            </a:r>
            <a:endParaRPr lang="en-US" dirty="0"/>
          </a:p>
        </p:txBody>
      </p:sp>
      <p:sp>
        <p:nvSpPr>
          <p:cNvPr id="3" name="Rectangle 2">
            <a:extLst>
              <a:ext uri="{FF2B5EF4-FFF2-40B4-BE49-F238E27FC236}">
                <a16:creationId xmlns:a16="http://schemas.microsoft.com/office/drawing/2014/main" id="{D3EC6906-ED7D-4696-A5BD-3A753B994CE8}"/>
              </a:ext>
            </a:extLst>
          </p:cNvPr>
          <p:cNvSpPr/>
          <p:nvPr/>
        </p:nvSpPr>
        <p:spPr>
          <a:xfrm>
            <a:off x="901149" y="1272210"/>
            <a:ext cx="10285929" cy="4985980"/>
          </a:xfrm>
          <a:prstGeom prst="rect">
            <a:avLst/>
          </a:prstGeom>
        </p:spPr>
        <p:txBody>
          <a:bodyPr wrap="square">
            <a:spAutoFit/>
          </a:bodyPr>
          <a:lstStyle/>
          <a:p>
            <a:pPr marL="342900" indent="-342900">
              <a:spcAft>
                <a:spcPts val="1200"/>
              </a:spcAft>
              <a:buFont typeface="Arial" panose="020B0604020202020204" pitchFamily="34" charset="0"/>
              <a:buChar char="•"/>
            </a:pPr>
            <a:r>
              <a:rPr lang="en-GB" sz="2400" dirty="0"/>
              <a:t>to set targets and timetables for implementation of HCWM guidelines and establish modalities for ensuring the creation and sustaining of the human, infrastructural, and economic resources for carrying out and completing all of the necessary work</a:t>
            </a:r>
          </a:p>
          <a:p>
            <a:pPr marL="342900" indent="-342900">
              <a:spcAft>
                <a:spcPts val="1200"/>
              </a:spcAft>
              <a:buFont typeface="Arial" panose="020B0604020202020204" pitchFamily="34" charset="0"/>
              <a:buChar char="•"/>
            </a:pPr>
            <a:r>
              <a:rPr lang="en-GB" sz="2400" dirty="0"/>
              <a:t>to guide newly established local and provincial governments in protecting their citizens and the Nepali environment.</a:t>
            </a:r>
            <a:r>
              <a:rPr lang="en-US" sz="2400" dirty="0"/>
              <a:t> </a:t>
            </a:r>
          </a:p>
          <a:p>
            <a:pPr marL="342900" indent="-342900">
              <a:spcAft>
                <a:spcPts val="1200"/>
              </a:spcAft>
              <a:buFont typeface="Arial" panose="020B0604020202020204" pitchFamily="34" charset="0"/>
              <a:buChar char="•"/>
            </a:pPr>
            <a:r>
              <a:rPr lang="en-US" sz="2400" dirty="0"/>
              <a:t>is to provide framework for actions to implement safe health care waste management systems at health care facilities of local, provincial and federal level. </a:t>
            </a:r>
          </a:p>
          <a:p>
            <a:pPr marL="342900" indent="-342900">
              <a:spcAft>
                <a:spcPts val="1200"/>
              </a:spcAft>
              <a:buFont typeface="Arial" panose="020B0604020202020204" pitchFamily="34" charset="0"/>
              <a:buChar char="•"/>
            </a:pPr>
            <a:r>
              <a:rPr lang="en-US" sz="2400" dirty="0"/>
              <a:t>to ensure that all health-care facilities  in Nepal have safe, functional and sustainable health care waste management system  that inflicts no harm to public and environment. </a:t>
            </a:r>
            <a:r>
              <a:rPr lang="en-GB" sz="2400" dirty="0"/>
              <a:t>  </a:t>
            </a:r>
            <a:endParaRPr lang="en-US" sz="2400" dirty="0"/>
          </a:p>
        </p:txBody>
      </p:sp>
    </p:spTree>
    <p:extLst>
      <p:ext uri="{BB962C8B-B14F-4D97-AF65-F5344CB8AC3E}">
        <p14:creationId xmlns:p14="http://schemas.microsoft.com/office/powerpoint/2010/main" val="253788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486" y="636105"/>
            <a:ext cx="8582109" cy="808382"/>
          </a:xfrm>
        </p:spPr>
        <p:txBody>
          <a:bodyPr/>
          <a:lstStyle/>
          <a:p>
            <a:r>
              <a:rPr lang="en-US" dirty="0"/>
              <a:t>Steps followed</a:t>
            </a:r>
          </a:p>
        </p:txBody>
      </p:sp>
      <p:sp>
        <p:nvSpPr>
          <p:cNvPr id="3" name="Content Placeholder 2"/>
          <p:cNvSpPr>
            <a:spLocks noGrp="1"/>
          </p:cNvSpPr>
          <p:nvPr>
            <p:ph idx="1"/>
          </p:nvPr>
        </p:nvSpPr>
        <p:spPr>
          <a:xfrm>
            <a:off x="1325217" y="1587086"/>
            <a:ext cx="9488558" cy="4351338"/>
          </a:xfrm>
        </p:spPr>
        <p:txBody>
          <a:bodyPr>
            <a:normAutofit lnSpcReduction="10000"/>
          </a:bodyPr>
          <a:lstStyle/>
          <a:p>
            <a:r>
              <a:rPr lang="en-US" dirty="0"/>
              <a:t>TWG formed at local, province and central level(same TWG for HCWM Guideline)</a:t>
            </a:r>
          </a:p>
          <a:p>
            <a:r>
              <a:rPr lang="en-US" dirty="0"/>
              <a:t>Draft Concept and </a:t>
            </a:r>
            <a:r>
              <a:rPr lang="en-US" dirty="0" err="1"/>
              <a:t>ToR</a:t>
            </a:r>
            <a:r>
              <a:rPr lang="en-US" dirty="0"/>
              <a:t> </a:t>
            </a:r>
          </a:p>
          <a:p>
            <a:r>
              <a:rPr lang="en-US" dirty="0"/>
              <a:t>process</a:t>
            </a:r>
          </a:p>
          <a:p>
            <a:pPr lvl="1"/>
            <a:r>
              <a:rPr lang="en-US" dirty="0"/>
              <a:t>National and International expert consultant hired.</a:t>
            </a:r>
          </a:p>
          <a:p>
            <a:pPr lvl="1"/>
            <a:r>
              <a:rPr lang="en-US" dirty="0"/>
              <a:t>Diagnostic Assessment of local and provincial HCFs</a:t>
            </a:r>
          </a:p>
          <a:p>
            <a:pPr lvl="1"/>
            <a:r>
              <a:rPr lang="en-US" dirty="0"/>
              <a:t>Technical feasibility of HCWM </a:t>
            </a:r>
          </a:p>
          <a:p>
            <a:pPr lvl="1"/>
            <a:r>
              <a:rPr lang="en-US" dirty="0"/>
              <a:t>Multi stakeholders consultation meeting and workshops at municipality level, province level.</a:t>
            </a:r>
          </a:p>
          <a:p>
            <a:pPr lvl="1"/>
            <a:r>
              <a:rPr lang="en-US" dirty="0"/>
              <a:t>TWG meeting on draft strategy</a:t>
            </a:r>
          </a:p>
          <a:p>
            <a:pPr lvl="1"/>
            <a:r>
              <a:rPr lang="en-US" dirty="0"/>
              <a:t>First draft is ready</a:t>
            </a:r>
          </a:p>
          <a:p>
            <a:pPr marL="0" indent="0">
              <a:buNone/>
            </a:pPr>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a:t>12/11/2019</a:t>
            </a:r>
          </a:p>
        </p:txBody>
      </p:sp>
      <p:sp>
        <p:nvSpPr>
          <p:cNvPr id="5" name="Footer Placeholder 4"/>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8998-5D55-4C28-99FE-EDEBEEDEC416}"/>
              </a:ext>
            </a:extLst>
          </p:cNvPr>
          <p:cNvSpPr>
            <a:spLocks noGrp="1"/>
          </p:cNvSpPr>
          <p:nvPr>
            <p:ph type="title"/>
          </p:nvPr>
        </p:nvSpPr>
        <p:spPr>
          <a:xfrm>
            <a:off x="1524000" y="490330"/>
            <a:ext cx="7593496" cy="834887"/>
          </a:xfrm>
        </p:spPr>
        <p:txBody>
          <a:bodyPr>
            <a:normAutofit fontScale="90000"/>
          </a:bodyPr>
          <a:lstStyle/>
          <a:p>
            <a:r>
              <a:rPr lang="en-US" dirty="0"/>
              <a:t>Six Strategic Priorities (Proposed)</a:t>
            </a:r>
          </a:p>
        </p:txBody>
      </p:sp>
      <p:sp>
        <p:nvSpPr>
          <p:cNvPr id="3" name="Content Placeholder 2">
            <a:extLst>
              <a:ext uri="{FF2B5EF4-FFF2-40B4-BE49-F238E27FC236}">
                <a16:creationId xmlns:a16="http://schemas.microsoft.com/office/drawing/2014/main" id="{B7E3D0BF-6AD7-4FC2-B7B0-65288D13697E}"/>
              </a:ext>
            </a:extLst>
          </p:cNvPr>
          <p:cNvSpPr>
            <a:spLocks noGrp="1"/>
          </p:cNvSpPr>
          <p:nvPr>
            <p:ph idx="1"/>
          </p:nvPr>
        </p:nvSpPr>
        <p:spPr>
          <a:xfrm>
            <a:off x="838200" y="1462088"/>
            <a:ext cx="10515600" cy="4351338"/>
          </a:xfrm>
        </p:spPr>
        <p:txBody>
          <a:bodyPr>
            <a:normAutofit/>
          </a:bodyPr>
          <a:lstStyle/>
          <a:p>
            <a:pPr marL="514350" indent="-514350">
              <a:buFont typeface="+mj-lt"/>
              <a:buAutoNum type="arabicPeriod"/>
            </a:pPr>
            <a:r>
              <a:rPr lang="en-US" sz="3200" dirty="0"/>
              <a:t>Strengthen policies, guidelines, regulations and standards</a:t>
            </a:r>
          </a:p>
          <a:p>
            <a:pPr marL="514350" indent="-514350">
              <a:buFont typeface="+mj-lt"/>
              <a:buAutoNum type="arabicPeriod"/>
            </a:pPr>
            <a:r>
              <a:rPr lang="en-US" sz="3200" dirty="0"/>
              <a:t>Ensure adequate resources</a:t>
            </a:r>
          </a:p>
          <a:p>
            <a:pPr marL="514350" indent="-514350">
              <a:buFont typeface="+mj-lt"/>
              <a:buAutoNum type="arabicPeriod"/>
            </a:pPr>
            <a:r>
              <a:rPr lang="en-US" sz="3200" dirty="0"/>
              <a:t>Improve infrastructure and equipment supply</a:t>
            </a:r>
          </a:p>
          <a:p>
            <a:pPr marL="514350" indent="-514350">
              <a:buFont typeface="+mj-lt"/>
              <a:buAutoNum type="arabicPeriod"/>
            </a:pPr>
            <a:r>
              <a:rPr lang="en-US" sz="3200" dirty="0"/>
              <a:t>Increase awareness, advocacy and capacity</a:t>
            </a:r>
          </a:p>
          <a:p>
            <a:pPr marL="514350" indent="-514350">
              <a:buFont typeface="+mj-lt"/>
              <a:buAutoNum type="arabicPeriod"/>
            </a:pPr>
            <a:r>
              <a:rPr lang="en-US" sz="3200" dirty="0"/>
              <a:t>Develop and implement health care waste management system</a:t>
            </a:r>
          </a:p>
          <a:p>
            <a:pPr marL="514350" indent="-514350">
              <a:buFont typeface="+mj-lt"/>
              <a:buAutoNum type="arabicPeriod"/>
            </a:pPr>
            <a:r>
              <a:rPr lang="en-US" sz="3200" dirty="0"/>
              <a:t>Strengthen monitoring, evaluation and enforcement</a:t>
            </a:r>
          </a:p>
          <a:p>
            <a:endParaRPr lang="en-US" sz="3200" dirty="0"/>
          </a:p>
        </p:txBody>
      </p:sp>
      <p:sp>
        <p:nvSpPr>
          <p:cNvPr id="4" name="Date Placeholder 3">
            <a:extLst>
              <a:ext uri="{FF2B5EF4-FFF2-40B4-BE49-F238E27FC236}">
                <a16:creationId xmlns:a16="http://schemas.microsoft.com/office/drawing/2014/main" id="{54560323-2A67-4498-8D09-D0CBB5D16E11}"/>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D6AC0E39-BE30-421C-8EA9-E728FE09E8B3}"/>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4560E16D-D569-454A-AB01-01F2ED864E1A}"/>
              </a:ext>
            </a:extLst>
          </p:cNvPr>
          <p:cNvSpPr>
            <a:spLocks noGrp="1"/>
          </p:cNvSpPr>
          <p:nvPr>
            <p:ph type="sldNum" sz="quarter" idx="12"/>
          </p:nvPr>
        </p:nvSpPr>
        <p:spPr/>
        <p:txBody>
          <a:bodyPr/>
          <a:lstStyle/>
          <a:p>
            <a:fld id="{19D45C30-91B6-4D37-B3EC-98C0C4E45E7F}" type="slidenum">
              <a:rPr lang="en-US" smtClean="0"/>
              <a:pPr/>
              <a:t>22</a:t>
            </a:fld>
            <a:endParaRPr lang="en-US" dirty="0"/>
          </a:p>
        </p:txBody>
      </p:sp>
    </p:spTree>
    <p:extLst>
      <p:ext uri="{BB962C8B-B14F-4D97-AF65-F5344CB8AC3E}">
        <p14:creationId xmlns:p14="http://schemas.microsoft.com/office/powerpoint/2010/main" val="4215855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69C0-334A-4D7E-B185-EC45BACD06DA}"/>
              </a:ext>
            </a:extLst>
          </p:cNvPr>
          <p:cNvSpPr>
            <a:spLocks noGrp="1"/>
          </p:cNvSpPr>
          <p:nvPr>
            <p:ph type="title"/>
          </p:nvPr>
        </p:nvSpPr>
        <p:spPr>
          <a:xfrm>
            <a:off x="1146959" y="146367"/>
            <a:ext cx="10515600" cy="1325563"/>
          </a:xfrm>
        </p:spPr>
        <p:txBody>
          <a:bodyPr>
            <a:normAutofit/>
          </a:bodyPr>
          <a:lstStyle/>
          <a:p>
            <a:r>
              <a:rPr lang="en-GB" b="1" dirty="0"/>
              <a:t>Strategic framework </a:t>
            </a:r>
            <a:r>
              <a:rPr lang="en-US" sz="3600" dirty="0"/>
              <a:t>Federal Level</a:t>
            </a:r>
            <a:endParaRPr lang="en-US" dirty="0"/>
          </a:p>
        </p:txBody>
      </p:sp>
      <p:sp>
        <p:nvSpPr>
          <p:cNvPr id="4" name="Date Placeholder 3">
            <a:extLst>
              <a:ext uri="{FF2B5EF4-FFF2-40B4-BE49-F238E27FC236}">
                <a16:creationId xmlns:a16="http://schemas.microsoft.com/office/drawing/2014/main" id="{FDEDBB8A-59B4-4122-8247-7023ACA306E4}"/>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F8431CEE-357F-43C7-A526-5AC74645943F}"/>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524CD29A-9F4D-42DE-A56C-842EEE92A5CC}"/>
              </a:ext>
            </a:extLst>
          </p:cNvPr>
          <p:cNvSpPr>
            <a:spLocks noGrp="1"/>
          </p:cNvSpPr>
          <p:nvPr>
            <p:ph type="sldNum" sz="quarter" idx="12"/>
          </p:nvPr>
        </p:nvSpPr>
        <p:spPr/>
        <p:txBody>
          <a:bodyPr/>
          <a:lstStyle/>
          <a:p>
            <a:fld id="{19D45C30-91B6-4D37-B3EC-98C0C4E45E7F}" type="slidenum">
              <a:rPr lang="en-US" smtClean="0"/>
              <a:pPr/>
              <a:t>23</a:t>
            </a:fld>
            <a:endParaRPr lang="en-US" dirty="0"/>
          </a:p>
        </p:txBody>
      </p:sp>
      <p:pic>
        <p:nvPicPr>
          <p:cNvPr id="7" name="Content Placeholder 5" descr="https://lh6.googleusercontent.com/_0TzC-jcXz1-jNQpWQ845M_yooUHBTlI3766JU80-Ajl3t-gQ-2YoTdwDnfpKVQL9ACa5Yt6VspqTCCkKIsQPMdKUChvLldGAH4pjENY31cAbhNE7xE5nSG1d2NIyADIXhSBRvu5">
            <a:extLst>
              <a:ext uri="{FF2B5EF4-FFF2-40B4-BE49-F238E27FC236}">
                <a16:creationId xmlns:a16="http://schemas.microsoft.com/office/drawing/2014/main" id="{BCFCF4B9-4C71-406E-A259-05597E3F431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1438" y="1825625"/>
            <a:ext cx="7039202" cy="4344356"/>
          </a:xfrm>
          <a:prstGeom prst="rect">
            <a:avLst/>
          </a:prstGeom>
          <a:noFill/>
          <a:ln>
            <a:noFill/>
          </a:ln>
        </p:spPr>
      </p:pic>
      <p:sp>
        <p:nvSpPr>
          <p:cNvPr id="9" name="Rectangle 8">
            <a:extLst>
              <a:ext uri="{FF2B5EF4-FFF2-40B4-BE49-F238E27FC236}">
                <a16:creationId xmlns:a16="http://schemas.microsoft.com/office/drawing/2014/main" id="{6B216C06-5ACD-465E-A355-DE50E77482E5}"/>
              </a:ext>
            </a:extLst>
          </p:cNvPr>
          <p:cNvSpPr/>
          <p:nvPr/>
        </p:nvSpPr>
        <p:spPr>
          <a:xfrm>
            <a:off x="7284720" y="1322363"/>
            <a:ext cx="4500880" cy="4937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OUTPUTS: </a:t>
            </a:r>
          </a:p>
          <a:p>
            <a:pPr marL="285750" indent="-285750">
              <a:buFont typeface="Arial" panose="020B0604020202020204" pitchFamily="34" charset="0"/>
              <a:buChar char="•"/>
            </a:pPr>
            <a:r>
              <a:rPr lang="en-US" dirty="0"/>
              <a:t>Healthcare waste management guideline and standards are updated. </a:t>
            </a:r>
          </a:p>
          <a:p>
            <a:pPr marL="285750" indent="-285750">
              <a:buFont typeface="Arial" panose="020B0604020202020204" pitchFamily="34" charset="0"/>
              <a:buChar char="•"/>
            </a:pPr>
            <a:r>
              <a:rPr lang="en-US" dirty="0"/>
              <a:t>Develop healthcare waste management Training reference book</a:t>
            </a:r>
          </a:p>
          <a:p>
            <a:pPr marL="285750" indent="-285750">
              <a:buFont typeface="Arial" panose="020B0604020202020204" pitchFamily="34" charset="0"/>
              <a:buChar char="•"/>
            </a:pPr>
            <a:r>
              <a:rPr lang="en-US" dirty="0"/>
              <a:t> Enhance monitoring, reward and evaluation.</a:t>
            </a:r>
          </a:p>
          <a:p>
            <a:pPr marL="285750" indent="-285750">
              <a:buFont typeface="Arial" panose="020B0604020202020204" pitchFamily="34" charset="0"/>
              <a:buChar char="•"/>
            </a:pPr>
            <a:r>
              <a:rPr lang="en-GB" dirty="0"/>
              <a:t>Federal Health institution and government budgets  include a separate line item for waste management</a:t>
            </a:r>
          </a:p>
          <a:p>
            <a:pPr marL="285750" indent="-285750">
              <a:buFont typeface="Arial" panose="020B0604020202020204" pitchFamily="34" charset="0"/>
              <a:buChar char="•"/>
            </a:pPr>
            <a:r>
              <a:rPr lang="en-GB" dirty="0"/>
              <a:t>Procurement specifications for equipment are developed, adopted and followed by Logistic management Section</a:t>
            </a:r>
            <a:endParaRPr lang="en-US" dirty="0"/>
          </a:p>
          <a:p>
            <a:pPr marL="285750" indent="-285750">
              <a:buFont typeface="Arial" panose="020B0604020202020204" pitchFamily="34" charset="0"/>
              <a:buChar char="•"/>
            </a:pPr>
            <a:r>
              <a:rPr lang="en-GB" dirty="0">
                <a:solidFill>
                  <a:srgbClr val="0070C0"/>
                </a:solidFill>
              </a:rPr>
              <a:t>Environment friendly and Non-burning technology has been encouraged and adopted for waste treatment and management. </a:t>
            </a:r>
            <a:endParaRPr lang="en-US" dirty="0">
              <a:solidFill>
                <a:srgbClr val="0070C0"/>
              </a:solidFill>
            </a:endParaRPr>
          </a:p>
          <a:p>
            <a:endParaRPr lang="en-US" dirty="0"/>
          </a:p>
          <a:p>
            <a:endParaRPr lang="en-US" dirty="0"/>
          </a:p>
        </p:txBody>
      </p:sp>
    </p:spTree>
    <p:extLst>
      <p:ext uri="{BB962C8B-B14F-4D97-AF65-F5344CB8AC3E}">
        <p14:creationId xmlns:p14="http://schemas.microsoft.com/office/powerpoint/2010/main" val="330509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69C0-334A-4D7E-B185-EC45BACD06DA}"/>
              </a:ext>
            </a:extLst>
          </p:cNvPr>
          <p:cNvSpPr>
            <a:spLocks noGrp="1"/>
          </p:cNvSpPr>
          <p:nvPr>
            <p:ph type="title"/>
          </p:nvPr>
        </p:nvSpPr>
        <p:spPr>
          <a:xfrm>
            <a:off x="1285460" y="365125"/>
            <a:ext cx="10068339" cy="1325563"/>
          </a:xfrm>
        </p:spPr>
        <p:txBody>
          <a:bodyPr>
            <a:normAutofit/>
          </a:bodyPr>
          <a:lstStyle/>
          <a:p>
            <a:r>
              <a:rPr lang="en-GB" b="1" dirty="0"/>
              <a:t>Strategic framework </a:t>
            </a:r>
            <a:r>
              <a:rPr lang="en-US" sz="3600" dirty="0"/>
              <a:t>Provincial Level </a:t>
            </a:r>
            <a:endParaRPr lang="en-US" dirty="0"/>
          </a:p>
        </p:txBody>
      </p:sp>
      <p:sp>
        <p:nvSpPr>
          <p:cNvPr id="4" name="Date Placeholder 3">
            <a:extLst>
              <a:ext uri="{FF2B5EF4-FFF2-40B4-BE49-F238E27FC236}">
                <a16:creationId xmlns:a16="http://schemas.microsoft.com/office/drawing/2014/main" id="{FDEDBB8A-59B4-4122-8247-7023ACA306E4}"/>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F8431CEE-357F-43C7-A526-5AC74645943F}"/>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524CD29A-9F4D-42DE-A56C-842EEE92A5CC}"/>
              </a:ext>
            </a:extLst>
          </p:cNvPr>
          <p:cNvSpPr>
            <a:spLocks noGrp="1"/>
          </p:cNvSpPr>
          <p:nvPr>
            <p:ph type="sldNum" sz="quarter" idx="12"/>
          </p:nvPr>
        </p:nvSpPr>
        <p:spPr/>
        <p:txBody>
          <a:bodyPr/>
          <a:lstStyle/>
          <a:p>
            <a:fld id="{19D45C30-91B6-4D37-B3EC-98C0C4E45E7F}" type="slidenum">
              <a:rPr lang="en-US" smtClean="0"/>
              <a:pPr/>
              <a:t>24</a:t>
            </a:fld>
            <a:endParaRPr lang="en-US" dirty="0"/>
          </a:p>
        </p:txBody>
      </p:sp>
      <p:pic>
        <p:nvPicPr>
          <p:cNvPr id="7" name="Content Placeholder 5" descr="https://lh6.googleusercontent.com/_0TzC-jcXz1-jNQpWQ845M_yooUHBTlI3766JU80-Ajl3t-gQ-2YoTdwDnfpKVQL9ACa5Yt6VspqTCCkKIsQPMdKUChvLldGAH4pjENY31cAbhNE7xE5nSG1d2NIyADIXhSBRvu5">
            <a:extLst>
              <a:ext uri="{FF2B5EF4-FFF2-40B4-BE49-F238E27FC236}">
                <a16:creationId xmlns:a16="http://schemas.microsoft.com/office/drawing/2014/main" id="{BCFCF4B9-4C71-406E-A259-05597E3F431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1438" y="1825625"/>
            <a:ext cx="7039202" cy="4344356"/>
          </a:xfrm>
          <a:prstGeom prst="rect">
            <a:avLst/>
          </a:prstGeom>
          <a:noFill/>
          <a:ln>
            <a:noFill/>
          </a:ln>
        </p:spPr>
      </p:pic>
      <p:sp>
        <p:nvSpPr>
          <p:cNvPr id="9" name="Rectangle 8">
            <a:extLst>
              <a:ext uri="{FF2B5EF4-FFF2-40B4-BE49-F238E27FC236}">
                <a16:creationId xmlns:a16="http://schemas.microsoft.com/office/drawing/2014/main" id="{6B216C06-5ACD-465E-A355-DE50E77482E5}"/>
              </a:ext>
            </a:extLst>
          </p:cNvPr>
          <p:cNvSpPr/>
          <p:nvPr/>
        </p:nvSpPr>
        <p:spPr>
          <a:xfrm>
            <a:off x="7284720" y="1639256"/>
            <a:ext cx="4500880" cy="40097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a:p>
          <a:p>
            <a:r>
              <a:rPr lang="en-US" dirty="0"/>
              <a:t>OUTPUTS: </a:t>
            </a:r>
          </a:p>
          <a:p>
            <a:pPr marL="285750" indent="-285750">
              <a:buFont typeface="Arial" panose="020B0604020202020204" pitchFamily="34" charset="0"/>
              <a:buChar char="•"/>
            </a:pPr>
            <a:r>
              <a:rPr lang="en-GB" dirty="0"/>
              <a:t>Environment friendly and Non-burning technology has been encouraged and adopted for waste treatment and management. </a:t>
            </a:r>
            <a:endParaRPr lang="en-US" dirty="0">
              <a:latin typeface="Calibri" panose="020F0502020204030204" pitchFamily="34" charset="0"/>
              <a:ea typeface="Calibri" panose="020F0502020204030204" pitchFamily="34" charset="0"/>
              <a:cs typeface="Mangal" panose="02040503050203030202" pitchFamily="18" charset="0"/>
            </a:endParaRPr>
          </a:p>
          <a:p>
            <a:pPr marL="285750" indent="-285750">
              <a:buFont typeface="Arial" panose="020B0604020202020204" pitchFamily="34" charset="0"/>
              <a:buChar char="•"/>
            </a:pPr>
            <a:r>
              <a:rPr lang="en-GB" dirty="0"/>
              <a:t>Training </a:t>
            </a:r>
            <a:r>
              <a:rPr lang="en-GB" dirty="0" err="1"/>
              <a:t>center</a:t>
            </a:r>
            <a:r>
              <a:rPr lang="en-GB" dirty="0"/>
              <a:t> established at Provincial levels to supports capacity building at the local level.</a:t>
            </a:r>
          </a:p>
          <a:p>
            <a:pPr marL="285750" indent="-285750">
              <a:buFont typeface="Arial" panose="020B0604020202020204" pitchFamily="34" charset="0"/>
              <a:buChar char="•"/>
            </a:pPr>
            <a:r>
              <a:rPr lang="en-GB" dirty="0"/>
              <a:t>Integrated Healthcare Waste Management system model is demonstrated and agreed by local and provincial government.</a:t>
            </a:r>
          </a:p>
          <a:p>
            <a:pPr marL="285750" indent="-285750">
              <a:buFont typeface="Arial" panose="020B0604020202020204" pitchFamily="34" charset="0"/>
              <a:buChar char="•"/>
            </a:pPr>
            <a:r>
              <a:rPr lang="en-GB" dirty="0"/>
              <a:t>Provincial  government has allocated investment funds to implement HCWM.</a:t>
            </a:r>
            <a:endParaRPr lang="en-US" dirty="0">
              <a:latin typeface="Calibri" panose="020F0502020204030204" pitchFamily="34" charset="0"/>
              <a:ea typeface="Calibri" panose="020F0502020204030204" pitchFamily="34" charset="0"/>
              <a:cs typeface="Mangal" panose="02040503050203030202" pitchFamily="18"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92684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69C0-334A-4D7E-B185-EC45BACD06DA}"/>
              </a:ext>
            </a:extLst>
          </p:cNvPr>
          <p:cNvSpPr>
            <a:spLocks noGrp="1"/>
          </p:cNvSpPr>
          <p:nvPr>
            <p:ph type="title"/>
          </p:nvPr>
        </p:nvSpPr>
        <p:spPr>
          <a:xfrm>
            <a:off x="1182584" y="127324"/>
            <a:ext cx="10515600" cy="1325563"/>
          </a:xfrm>
        </p:spPr>
        <p:txBody>
          <a:bodyPr>
            <a:normAutofit/>
          </a:bodyPr>
          <a:lstStyle/>
          <a:p>
            <a:r>
              <a:rPr lang="en-GB" b="1" dirty="0"/>
              <a:t>Strategic framework </a:t>
            </a:r>
            <a:r>
              <a:rPr lang="en-US" b="1" dirty="0"/>
              <a:t> </a:t>
            </a:r>
            <a:r>
              <a:rPr lang="en-US" sz="3600" dirty="0"/>
              <a:t>Local Level</a:t>
            </a:r>
            <a:r>
              <a:rPr lang="en-US" sz="2800" dirty="0"/>
              <a:t> </a:t>
            </a:r>
            <a:endParaRPr lang="en-US" dirty="0"/>
          </a:p>
        </p:txBody>
      </p:sp>
      <p:sp>
        <p:nvSpPr>
          <p:cNvPr id="4" name="Date Placeholder 3">
            <a:extLst>
              <a:ext uri="{FF2B5EF4-FFF2-40B4-BE49-F238E27FC236}">
                <a16:creationId xmlns:a16="http://schemas.microsoft.com/office/drawing/2014/main" id="{FDEDBB8A-59B4-4122-8247-7023ACA306E4}"/>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F8431CEE-357F-43C7-A526-5AC74645943F}"/>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524CD29A-9F4D-42DE-A56C-842EEE92A5CC}"/>
              </a:ext>
            </a:extLst>
          </p:cNvPr>
          <p:cNvSpPr>
            <a:spLocks noGrp="1"/>
          </p:cNvSpPr>
          <p:nvPr>
            <p:ph type="sldNum" sz="quarter" idx="12"/>
          </p:nvPr>
        </p:nvSpPr>
        <p:spPr/>
        <p:txBody>
          <a:bodyPr/>
          <a:lstStyle/>
          <a:p>
            <a:fld id="{19D45C30-91B6-4D37-B3EC-98C0C4E45E7F}" type="slidenum">
              <a:rPr lang="en-US" smtClean="0"/>
              <a:pPr/>
              <a:t>25</a:t>
            </a:fld>
            <a:endParaRPr lang="en-US" dirty="0"/>
          </a:p>
        </p:txBody>
      </p:sp>
      <p:pic>
        <p:nvPicPr>
          <p:cNvPr id="7" name="Content Placeholder 5" descr="https://lh6.googleusercontent.com/_0TzC-jcXz1-jNQpWQ845M_yooUHBTlI3766JU80-Ajl3t-gQ-2YoTdwDnfpKVQL9ACa5Yt6VspqTCCkKIsQPMdKUChvLldGAH4pjENY31cAbhNE7xE5nSG1d2NIyADIXhSBRvu5">
            <a:extLst>
              <a:ext uri="{FF2B5EF4-FFF2-40B4-BE49-F238E27FC236}">
                <a16:creationId xmlns:a16="http://schemas.microsoft.com/office/drawing/2014/main" id="{BCFCF4B9-4C71-406E-A259-05597E3F431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1438" y="1825625"/>
            <a:ext cx="7039202" cy="4344356"/>
          </a:xfrm>
          <a:prstGeom prst="rect">
            <a:avLst/>
          </a:prstGeom>
          <a:noFill/>
          <a:ln>
            <a:noFill/>
          </a:ln>
        </p:spPr>
      </p:pic>
      <p:sp>
        <p:nvSpPr>
          <p:cNvPr id="9" name="Rectangle 8">
            <a:extLst>
              <a:ext uri="{FF2B5EF4-FFF2-40B4-BE49-F238E27FC236}">
                <a16:creationId xmlns:a16="http://schemas.microsoft.com/office/drawing/2014/main" id="{6B216C06-5ACD-465E-A355-DE50E77482E5}"/>
              </a:ext>
            </a:extLst>
          </p:cNvPr>
          <p:cNvSpPr/>
          <p:nvPr/>
        </p:nvSpPr>
        <p:spPr>
          <a:xfrm>
            <a:off x="7284720" y="1322363"/>
            <a:ext cx="4500880" cy="47267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a:p>
          <a:p>
            <a:r>
              <a:rPr lang="en-US" dirty="0"/>
              <a:t>OUTPUTS: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Local level Strategic plan on HCWM is developed and disseminated</a:t>
            </a:r>
            <a:endParaRPr lang="en-US" dirty="0">
              <a:latin typeface="Calibri" panose="020F0502020204030204" pitchFamily="34" charset="0"/>
              <a:ea typeface="Calibri" panose="020F0502020204030204" pitchFamily="34" charset="0"/>
              <a:cs typeface="Mangal" panose="02040503050203030202" pitchFamily="18" charset="0"/>
            </a:endParaRPr>
          </a:p>
          <a:p>
            <a:pPr marL="285750" indent="-285750">
              <a:buFont typeface="Arial" panose="020B0604020202020204" pitchFamily="34" charset="0"/>
              <a:buChar char="•"/>
            </a:pPr>
            <a:r>
              <a:rPr lang="en-GB" dirty="0"/>
              <a:t>Updated legal frameworks for the implementation of HCWM at local level</a:t>
            </a:r>
          </a:p>
          <a:p>
            <a:pPr marL="285750" indent="-285750">
              <a:buFont typeface="Arial" panose="020B0604020202020204" pitchFamily="34" charset="0"/>
              <a:buChar char="•"/>
            </a:pPr>
            <a:r>
              <a:rPr lang="en-GB" dirty="0"/>
              <a:t>Local government allocate separate line item budget for healthcare waste management</a:t>
            </a:r>
          </a:p>
          <a:p>
            <a:pPr marL="285750" indent="-285750">
              <a:buFont typeface="Arial" panose="020B0604020202020204" pitchFamily="34" charset="0"/>
              <a:buChar char="•"/>
            </a:pPr>
            <a:r>
              <a:rPr lang="en-GB" dirty="0"/>
              <a:t>Integrated HCWM business model developed for local level healthcare facilities.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rgbClr val="0070C0"/>
                </a:solidFill>
              </a:rPr>
              <a:t>Environment friendly and Non-burning technology has been encouraged and adopted for waste treatment and management.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Mangal" panose="02040503050203030202" pitchFamily="18" charset="0"/>
            </a:endParaRPr>
          </a:p>
          <a:p>
            <a:pPr marL="285750" indent="-285750">
              <a:buFont typeface="Arial" panose="020B0604020202020204" pitchFamily="34" charset="0"/>
              <a:buChar char="•"/>
            </a:pPr>
            <a:endParaRPr lang="en-US" dirty="0"/>
          </a:p>
        </p:txBody>
      </p:sp>
      <p:sp>
        <p:nvSpPr>
          <p:cNvPr id="11" name="Rectangle 1">
            <a:extLst>
              <a:ext uri="{FF2B5EF4-FFF2-40B4-BE49-F238E27FC236}">
                <a16:creationId xmlns:a16="http://schemas.microsoft.com/office/drawing/2014/main" id="{09F08E89-4703-4E40-A846-B53D52C72360}"/>
              </a:ext>
            </a:extLst>
          </p:cNvPr>
          <p:cNvSpPr>
            <a:spLocks noChangeArrowheads="1"/>
          </p:cNvSpPr>
          <p:nvPr/>
        </p:nvSpPr>
        <p:spPr bwMode="auto">
          <a:xfrm>
            <a:off x="838200" y="3734872"/>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1885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4D57-DCD6-4CA6-94EB-F3A8CCB2D668}"/>
              </a:ext>
            </a:extLst>
          </p:cNvPr>
          <p:cNvSpPr>
            <a:spLocks noGrp="1"/>
          </p:cNvSpPr>
          <p:nvPr>
            <p:ph type="title"/>
          </p:nvPr>
        </p:nvSpPr>
        <p:spPr>
          <a:xfrm>
            <a:off x="1036166" y="681037"/>
            <a:ext cx="9292578" cy="1044299"/>
          </a:xfrm>
        </p:spPr>
        <p:txBody>
          <a:bodyPr>
            <a:normAutofit/>
          </a:bodyPr>
          <a:lstStyle/>
          <a:p>
            <a:r>
              <a:rPr lang="en-US" sz="2800" dirty="0"/>
              <a:t>1. Strengthen policies, guidelines, regulations and standards </a:t>
            </a:r>
          </a:p>
        </p:txBody>
      </p:sp>
      <p:sp>
        <p:nvSpPr>
          <p:cNvPr id="3" name="Content Placeholder 2">
            <a:extLst>
              <a:ext uri="{FF2B5EF4-FFF2-40B4-BE49-F238E27FC236}">
                <a16:creationId xmlns:a16="http://schemas.microsoft.com/office/drawing/2014/main" id="{88636CC2-5777-4F76-A1B5-B92AC68BE823}"/>
              </a:ext>
            </a:extLst>
          </p:cNvPr>
          <p:cNvSpPr>
            <a:spLocks noGrp="1"/>
          </p:cNvSpPr>
          <p:nvPr>
            <p:ph idx="1"/>
          </p:nvPr>
        </p:nvSpPr>
        <p:spPr>
          <a:xfrm>
            <a:off x="732183" y="1454563"/>
            <a:ext cx="10515600" cy="4722399"/>
          </a:xfrm>
        </p:spPr>
        <p:txBody>
          <a:bodyPr>
            <a:noAutofit/>
          </a:bodyPr>
          <a:lstStyle/>
          <a:p>
            <a:pPr marL="0" indent="0">
              <a:buNone/>
            </a:pPr>
            <a:r>
              <a:rPr lang="en-US" sz="2000" b="1" dirty="0"/>
              <a:t>Objective 1a: Strengthen policy and regulatory structures and mechanisms for HCWM</a:t>
            </a:r>
            <a:endParaRPr lang="en-US" sz="2000" dirty="0"/>
          </a:p>
          <a:p>
            <a:pPr marL="0" indent="0">
              <a:buNone/>
            </a:pPr>
            <a:r>
              <a:rPr lang="en-US" sz="2000" dirty="0"/>
              <a:t>Most of Nepal’s policy on waste management will be dictated at the federal level, and this will in turn be related to the international agreements to which the federal Government is a party (</a:t>
            </a:r>
            <a:r>
              <a:rPr lang="en-US" sz="2000" dirty="0" err="1"/>
              <a:t>eg.</a:t>
            </a:r>
            <a:r>
              <a:rPr lang="en-US" sz="2000" dirty="0"/>
              <a:t> The Stockholm and Minamata Conventions), but there will also be policy decisions made at provincial, local and facility levels. </a:t>
            </a:r>
          </a:p>
          <a:p>
            <a:pPr marL="0" indent="0">
              <a:buNone/>
            </a:pPr>
            <a:r>
              <a:rPr lang="en-US" sz="2000" b="1" i="1" dirty="0"/>
              <a:t>Strategic intervention, activities and output</a:t>
            </a:r>
            <a:endParaRPr lang="en-US" sz="2000" dirty="0"/>
          </a:p>
          <a:p>
            <a:pPr marL="0" indent="0">
              <a:buNone/>
            </a:pPr>
            <a:r>
              <a:rPr lang="en-US" sz="2000" dirty="0"/>
              <a:t>Strategic intervention  </a:t>
            </a:r>
          </a:p>
          <a:p>
            <a:pPr lvl="1" fontAlgn="base"/>
            <a:r>
              <a:rPr lang="en-US" sz="1600" dirty="0"/>
              <a:t>Create a legally binding strategic plan</a:t>
            </a:r>
          </a:p>
          <a:p>
            <a:pPr marL="0" indent="0">
              <a:buNone/>
            </a:pPr>
            <a:r>
              <a:rPr lang="en-US" sz="2000" dirty="0"/>
              <a:t>Activities</a:t>
            </a:r>
          </a:p>
          <a:p>
            <a:pPr lvl="1" fontAlgn="base"/>
            <a:r>
              <a:rPr lang="en-US" sz="1600" dirty="0"/>
              <a:t>Create a Technical Working Group comprised of stakeholders and experts</a:t>
            </a:r>
          </a:p>
          <a:p>
            <a:pPr lvl="1" fontAlgn="base"/>
            <a:r>
              <a:rPr lang="en-US" sz="1600" dirty="0"/>
              <a:t>Encourage environmentally-preferable non-burn technologies</a:t>
            </a:r>
          </a:p>
          <a:p>
            <a:pPr lvl="1" fontAlgn="base"/>
            <a:r>
              <a:rPr lang="en-US" sz="1600" dirty="0"/>
              <a:t>Develop a HCWM policy</a:t>
            </a:r>
          </a:p>
          <a:p>
            <a:pPr lvl="1" fontAlgn="base"/>
            <a:r>
              <a:rPr lang="en-US" sz="1600" dirty="0"/>
              <a:t>Update existing HCWM national guidelines, Standard Operating Procedure (SOP), standards, and legal frameworks, as per the new policy</a:t>
            </a:r>
          </a:p>
          <a:p>
            <a:pPr lvl="1" fontAlgn="base"/>
            <a:r>
              <a:rPr lang="en-US" sz="1600" dirty="0"/>
              <a:t>Update organizational structures and governance roles as per the new policy</a:t>
            </a:r>
          </a:p>
          <a:p>
            <a:endParaRPr lang="en-US" sz="2000" dirty="0"/>
          </a:p>
        </p:txBody>
      </p:sp>
      <p:sp>
        <p:nvSpPr>
          <p:cNvPr id="5" name="Footer Placeholder 4">
            <a:extLst>
              <a:ext uri="{FF2B5EF4-FFF2-40B4-BE49-F238E27FC236}">
                <a16:creationId xmlns:a16="http://schemas.microsoft.com/office/drawing/2014/main" id="{E3A5B34D-8D94-4457-83E8-4D0FF9357D81}"/>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4E90EFC7-81AB-4985-8EB9-1D263D0B1E7F}"/>
              </a:ext>
            </a:extLst>
          </p:cNvPr>
          <p:cNvSpPr>
            <a:spLocks noGrp="1"/>
          </p:cNvSpPr>
          <p:nvPr>
            <p:ph type="sldNum" sz="quarter" idx="12"/>
          </p:nvPr>
        </p:nvSpPr>
        <p:spPr/>
        <p:txBody>
          <a:bodyPr/>
          <a:lstStyle/>
          <a:p>
            <a:fld id="{19D45C30-91B6-4D37-B3EC-98C0C4E45E7F}" type="slidenum">
              <a:rPr lang="en-US" smtClean="0"/>
              <a:pPr/>
              <a:t>26</a:t>
            </a:fld>
            <a:endParaRPr lang="en-US" dirty="0"/>
          </a:p>
        </p:txBody>
      </p:sp>
    </p:spTree>
    <p:extLst>
      <p:ext uri="{BB962C8B-B14F-4D97-AF65-F5344CB8AC3E}">
        <p14:creationId xmlns:p14="http://schemas.microsoft.com/office/powerpoint/2010/main" val="1806591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A67D-27EF-414A-8519-1E16E0E1E4E4}"/>
              </a:ext>
            </a:extLst>
          </p:cNvPr>
          <p:cNvSpPr>
            <a:spLocks noGrp="1"/>
          </p:cNvSpPr>
          <p:nvPr>
            <p:ph type="title"/>
          </p:nvPr>
        </p:nvSpPr>
        <p:spPr>
          <a:xfrm>
            <a:off x="1560341" y="370207"/>
            <a:ext cx="9071317" cy="1024766"/>
          </a:xfrm>
        </p:spPr>
        <p:txBody>
          <a:bodyPr/>
          <a:lstStyle/>
          <a:p>
            <a:r>
              <a:rPr lang="en-US" dirty="0"/>
              <a:t>Expected Outputs</a:t>
            </a:r>
          </a:p>
        </p:txBody>
      </p:sp>
      <p:sp>
        <p:nvSpPr>
          <p:cNvPr id="3" name="Content Placeholder 2">
            <a:extLst>
              <a:ext uri="{FF2B5EF4-FFF2-40B4-BE49-F238E27FC236}">
                <a16:creationId xmlns:a16="http://schemas.microsoft.com/office/drawing/2014/main" id="{A5C6F2B7-EE3D-4DC5-B34E-0766B526FC80}"/>
              </a:ext>
            </a:extLst>
          </p:cNvPr>
          <p:cNvSpPr>
            <a:spLocks noGrp="1"/>
          </p:cNvSpPr>
          <p:nvPr>
            <p:ph idx="1"/>
          </p:nvPr>
        </p:nvSpPr>
        <p:spPr>
          <a:xfrm>
            <a:off x="1205948" y="1524000"/>
            <a:ext cx="10147852" cy="4412973"/>
          </a:xfrm>
        </p:spPr>
        <p:txBody>
          <a:bodyPr>
            <a:normAutofit fontScale="77500" lnSpcReduction="20000"/>
          </a:bodyPr>
          <a:lstStyle/>
          <a:p>
            <a:pPr>
              <a:lnSpc>
                <a:spcPct val="120000"/>
              </a:lnSpc>
              <a:spcBef>
                <a:spcPts val="600"/>
              </a:spcBef>
              <a:spcAft>
                <a:spcPts val="600"/>
              </a:spcAft>
            </a:pPr>
            <a:r>
              <a:rPr lang="en-US" sz="3600" dirty="0"/>
              <a:t>HCWM policy at the federal level has been developed and disseminated</a:t>
            </a:r>
          </a:p>
          <a:p>
            <a:pPr>
              <a:lnSpc>
                <a:spcPct val="120000"/>
              </a:lnSpc>
              <a:spcBef>
                <a:spcPts val="600"/>
              </a:spcBef>
              <a:spcAft>
                <a:spcPts val="600"/>
              </a:spcAft>
            </a:pPr>
            <a:r>
              <a:rPr lang="en-US" sz="3600" dirty="0"/>
              <a:t>HCWM national guidelines, SOP and standards have been updated</a:t>
            </a:r>
          </a:p>
          <a:p>
            <a:pPr>
              <a:lnSpc>
                <a:spcPct val="120000"/>
              </a:lnSpc>
              <a:spcBef>
                <a:spcPts val="600"/>
              </a:spcBef>
              <a:spcAft>
                <a:spcPts val="600"/>
              </a:spcAft>
            </a:pPr>
            <a:r>
              <a:rPr lang="en-US" sz="3600" dirty="0"/>
              <a:t>Federal level legal frameworks (Acts &amp; Regulations) for the implementation of HCWM have been updated (under the jurisdiction of </a:t>
            </a:r>
            <a:r>
              <a:rPr lang="en-US" sz="3600" dirty="0" err="1"/>
              <a:t>MoHP</a:t>
            </a:r>
            <a:r>
              <a:rPr lang="en-US" sz="3600" dirty="0"/>
              <a:t> and </a:t>
            </a:r>
            <a:r>
              <a:rPr lang="en-US" sz="3600" dirty="0" err="1"/>
              <a:t>MoFE</a:t>
            </a:r>
            <a:r>
              <a:rPr lang="en-US" sz="3600" dirty="0"/>
              <a:t>)</a:t>
            </a:r>
          </a:p>
          <a:p>
            <a:pPr>
              <a:lnSpc>
                <a:spcPct val="120000"/>
              </a:lnSpc>
              <a:spcBef>
                <a:spcPts val="600"/>
              </a:spcBef>
              <a:spcAft>
                <a:spcPts val="600"/>
              </a:spcAft>
            </a:pPr>
            <a:r>
              <a:rPr lang="en-US" sz="3600" dirty="0"/>
              <a:t>Integrated organizational structures with governance roles have been established</a:t>
            </a:r>
          </a:p>
        </p:txBody>
      </p:sp>
      <p:sp>
        <p:nvSpPr>
          <p:cNvPr id="4" name="Date Placeholder 3">
            <a:extLst>
              <a:ext uri="{FF2B5EF4-FFF2-40B4-BE49-F238E27FC236}">
                <a16:creationId xmlns:a16="http://schemas.microsoft.com/office/drawing/2014/main" id="{6DDAE819-6DE2-4095-A2F8-4A27930DC92F}"/>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765F37F9-DE54-4B45-967D-1BF728B2D107}"/>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46BE6F9B-BB99-4B73-B39D-0D315AF4F189}"/>
              </a:ext>
            </a:extLst>
          </p:cNvPr>
          <p:cNvSpPr>
            <a:spLocks noGrp="1"/>
          </p:cNvSpPr>
          <p:nvPr>
            <p:ph type="sldNum" sz="quarter" idx="12"/>
          </p:nvPr>
        </p:nvSpPr>
        <p:spPr/>
        <p:txBody>
          <a:bodyPr/>
          <a:lstStyle/>
          <a:p>
            <a:fld id="{19D45C30-91B6-4D37-B3EC-98C0C4E45E7F}" type="slidenum">
              <a:rPr lang="en-US" smtClean="0"/>
              <a:pPr/>
              <a:t>27</a:t>
            </a:fld>
            <a:endParaRPr lang="en-US" dirty="0"/>
          </a:p>
        </p:txBody>
      </p:sp>
    </p:spTree>
    <p:extLst>
      <p:ext uri="{BB962C8B-B14F-4D97-AF65-F5344CB8AC3E}">
        <p14:creationId xmlns:p14="http://schemas.microsoft.com/office/powerpoint/2010/main" val="2011096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7" y="842203"/>
            <a:ext cx="10515600" cy="804035"/>
          </a:xfrm>
        </p:spPr>
        <p:txBody>
          <a:bodyPr/>
          <a:lstStyle/>
          <a:p>
            <a:r>
              <a:rPr lang="en-US" dirty="0"/>
              <a:t>Next Steps</a:t>
            </a:r>
          </a:p>
        </p:txBody>
      </p:sp>
      <p:sp>
        <p:nvSpPr>
          <p:cNvPr id="3" name="Content Placeholder 2"/>
          <p:cNvSpPr>
            <a:spLocks noGrp="1"/>
          </p:cNvSpPr>
          <p:nvPr>
            <p:ph idx="1"/>
          </p:nvPr>
        </p:nvSpPr>
        <p:spPr/>
        <p:txBody>
          <a:bodyPr>
            <a:normAutofit lnSpcReduction="10000"/>
          </a:bodyPr>
          <a:lstStyle/>
          <a:p>
            <a:r>
              <a:rPr lang="en-US" dirty="0"/>
              <a:t>Incorporate suggestions recommendations</a:t>
            </a:r>
          </a:p>
          <a:p>
            <a:endParaRPr lang="en-US" dirty="0"/>
          </a:p>
          <a:p>
            <a:r>
              <a:rPr lang="en-US" dirty="0"/>
              <a:t>Core team meeting</a:t>
            </a:r>
          </a:p>
          <a:p>
            <a:endParaRPr lang="en-US" dirty="0"/>
          </a:p>
          <a:p>
            <a:r>
              <a:rPr lang="en-US" dirty="0"/>
              <a:t>TWG meeting</a:t>
            </a:r>
          </a:p>
          <a:p>
            <a:endParaRPr lang="en-US" dirty="0"/>
          </a:p>
          <a:p>
            <a:r>
              <a:rPr lang="en-US" dirty="0"/>
              <a:t>Extended TWG meeting</a:t>
            </a:r>
          </a:p>
          <a:p>
            <a:endParaRPr lang="en-US" dirty="0"/>
          </a:p>
          <a:p>
            <a:r>
              <a:rPr lang="en-US" dirty="0"/>
              <a:t>Final Approval &amp; Endorsement</a:t>
            </a:r>
          </a:p>
          <a:p>
            <a:endParaRPr lang="en-US" dirty="0"/>
          </a:p>
        </p:txBody>
      </p:sp>
      <p:sp>
        <p:nvSpPr>
          <p:cNvPr id="4" name="Date Placeholder 3"/>
          <p:cNvSpPr>
            <a:spLocks noGrp="1"/>
          </p:cNvSpPr>
          <p:nvPr>
            <p:ph type="dt" sz="half" idx="10"/>
          </p:nvPr>
        </p:nvSpPr>
        <p:spPr/>
        <p:txBody>
          <a:bodyPr/>
          <a:lstStyle/>
          <a:p>
            <a:r>
              <a:rPr lang="en-US"/>
              <a:t>12/11/2019</a:t>
            </a:r>
          </a:p>
        </p:txBody>
      </p:sp>
      <p:sp>
        <p:nvSpPr>
          <p:cNvPr id="5" name="Footer Placeholder 4"/>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Group 245">
            <a:extLst>
              <a:ext uri="{FF2B5EF4-FFF2-40B4-BE49-F238E27FC236}">
                <a16:creationId xmlns:a16="http://schemas.microsoft.com/office/drawing/2014/main" id="{EBAD1191-F4A7-44BA-A35D-EC3E7CCEFA09}"/>
              </a:ext>
            </a:extLst>
          </p:cNvPr>
          <p:cNvGrpSpPr/>
          <p:nvPr/>
        </p:nvGrpSpPr>
        <p:grpSpPr>
          <a:xfrm>
            <a:off x="207132" y="2800779"/>
            <a:ext cx="7072130" cy="3437551"/>
            <a:chOff x="2403542" y="2728299"/>
            <a:chExt cx="7587700" cy="3437551"/>
          </a:xfrm>
        </p:grpSpPr>
        <p:sp>
          <p:nvSpPr>
            <p:cNvPr id="227" name="Rectangle: Rounded Corners 226">
              <a:extLst>
                <a:ext uri="{FF2B5EF4-FFF2-40B4-BE49-F238E27FC236}">
                  <a16:creationId xmlns:a16="http://schemas.microsoft.com/office/drawing/2014/main" id="{FCC6371F-39F6-4775-AA1A-3D26E277665C}"/>
                </a:ext>
              </a:extLst>
            </p:cNvPr>
            <p:cNvSpPr/>
            <p:nvPr/>
          </p:nvSpPr>
          <p:spPr>
            <a:xfrm>
              <a:off x="2403542" y="2728299"/>
              <a:ext cx="7587700" cy="34375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7">
              <a:extLst>
                <a:ext uri="{FF2B5EF4-FFF2-40B4-BE49-F238E27FC236}">
                  <a16:creationId xmlns:a16="http://schemas.microsoft.com/office/drawing/2014/main" id="{FD79CBE8-C296-4DBE-BFA9-CF2D75604190}"/>
                </a:ext>
              </a:extLst>
            </p:cNvPr>
            <p:cNvGrpSpPr>
              <a:grpSpLocks/>
            </p:cNvGrpSpPr>
            <p:nvPr/>
          </p:nvGrpSpPr>
          <p:grpSpPr bwMode="auto">
            <a:xfrm>
              <a:off x="2471017" y="2827726"/>
              <a:ext cx="5945209" cy="3301876"/>
              <a:chOff x="91" y="476"/>
              <a:chExt cx="5598" cy="3483"/>
            </a:xfrm>
          </p:grpSpPr>
          <p:sp>
            <p:nvSpPr>
              <p:cNvPr id="71" name="Text Box 3">
                <a:extLst>
                  <a:ext uri="{FF2B5EF4-FFF2-40B4-BE49-F238E27FC236}">
                    <a16:creationId xmlns:a16="http://schemas.microsoft.com/office/drawing/2014/main" id="{663648B9-D23B-4ACC-A9CD-80EFA9D6D613}"/>
                  </a:ext>
                </a:extLst>
              </p:cNvPr>
              <p:cNvSpPr txBox="1">
                <a:spLocks noChangeArrowheads="1"/>
              </p:cNvSpPr>
              <p:nvPr/>
            </p:nvSpPr>
            <p:spPr bwMode="auto">
              <a:xfrm>
                <a:off x="91" y="1826"/>
                <a:ext cx="891" cy="438"/>
              </a:xfrm>
              <a:prstGeom prst="rect">
                <a:avLst/>
              </a:prstGeom>
              <a:solidFill>
                <a:schemeClr val="accent4">
                  <a:lumMod val="20000"/>
                  <a:lumOff val="80000"/>
                </a:schemeClr>
              </a:solidFill>
              <a:ln w="28575"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ne-NP" sz="1050" dirty="0" err="1">
                    <a:solidFill>
                      <a:srgbClr val="FF0000"/>
                    </a:solidFill>
                  </a:rPr>
                  <a:t>स्वास्थ्यजन्य</a:t>
                </a:r>
                <a:r>
                  <a:rPr lang="ne-NP" sz="1050" dirty="0">
                    <a:solidFill>
                      <a:srgbClr val="FF0000"/>
                    </a:solidFill>
                  </a:rPr>
                  <a:t> फोहर</a:t>
                </a:r>
                <a:endParaRPr lang="en-US" sz="900" dirty="0">
                  <a:solidFill>
                    <a:srgbClr val="FF0000"/>
                  </a:solidFill>
                </a:endParaRPr>
              </a:p>
            </p:txBody>
          </p:sp>
          <p:sp>
            <p:nvSpPr>
              <p:cNvPr id="72" name="Text Box 4">
                <a:extLst>
                  <a:ext uri="{FF2B5EF4-FFF2-40B4-BE49-F238E27FC236}">
                    <a16:creationId xmlns:a16="http://schemas.microsoft.com/office/drawing/2014/main" id="{43D1875C-096B-41D3-9F8B-598BDE63ABD0}"/>
                  </a:ext>
                </a:extLst>
              </p:cNvPr>
              <p:cNvSpPr txBox="1">
                <a:spLocks noChangeArrowheads="1"/>
              </p:cNvSpPr>
              <p:nvPr/>
            </p:nvSpPr>
            <p:spPr bwMode="auto">
              <a:xfrm>
                <a:off x="1813" y="527"/>
                <a:ext cx="1179" cy="499"/>
              </a:xfrm>
              <a:prstGeom prst="rect">
                <a:avLst/>
              </a:prstGeom>
              <a:solidFill>
                <a:schemeClr val="accent6">
                  <a:lumMod val="20000"/>
                  <a:lumOff val="80000"/>
                </a:schemeClr>
              </a:solidFill>
              <a:ln w="28575" algn="ctr">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ne-NP" sz="1100" dirty="0">
                    <a:solidFill>
                      <a:srgbClr val="00B050"/>
                    </a:solidFill>
                  </a:rPr>
                  <a:t>जोखिम रहित फोहर</a:t>
                </a:r>
                <a:endParaRPr lang="en-GB" sz="1100" dirty="0">
                  <a:solidFill>
                    <a:srgbClr val="00B050"/>
                  </a:solidFill>
                </a:endParaRPr>
              </a:p>
            </p:txBody>
          </p:sp>
          <p:sp>
            <p:nvSpPr>
              <p:cNvPr id="73" name="Text Box 5">
                <a:extLst>
                  <a:ext uri="{FF2B5EF4-FFF2-40B4-BE49-F238E27FC236}">
                    <a16:creationId xmlns:a16="http://schemas.microsoft.com/office/drawing/2014/main" id="{F8CD09E7-B07D-4DBD-AE03-AFAABB15FCCA}"/>
                  </a:ext>
                </a:extLst>
              </p:cNvPr>
              <p:cNvSpPr txBox="1">
                <a:spLocks noChangeArrowheads="1"/>
              </p:cNvSpPr>
              <p:nvPr/>
            </p:nvSpPr>
            <p:spPr bwMode="auto">
              <a:xfrm>
                <a:off x="612" y="2725"/>
                <a:ext cx="816" cy="536"/>
              </a:xfrm>
              <a:prstGeom prst="rect">
                <a:avLst/>
              </a:prstGeom>
              <a:solidFill>
                <a:schemeClr val="accent4">
                  <a:lumMod val="20000"/>
                  <a:lumOff val="80000"/>
                </a:schemeClr>
              </a:solidFill>
              <a:ln w="28575"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e-NP" sz="900" dirty="0" err="1">
                    <a:solidFill>
                      <a:srgbClr val="FF0000"/>
                    </a:solidFill>
                  </a:rPr>
                  <a:t>जोखिमयुक्त</a:t>
                </a:r>
                <a:r>
                  <a:rPr lang="ne-NP" sz="900" dirty="0">
                    <a:solidFill>
                      <a:srgbClr val="FF0000"/>
                    </a:solidFill>
                  </a:rPr>
                  <a:t> </a:t>
                </a:r>
                <a:r>
                  <a:rPr lang="ne-NP" sz="900" dirty="0" err="1">
                    <a:solidFill>
                      <a:srgbClr val="FF0000"/>
                    </a:solidFill>
                  </a:rPr>
                  <a:t>स्वास्थ्यजन्य</a:t>
                </a:r>
                <a:r>
                  <a:rPr lang="ne-NP" sz="900" dirty="0">
                    <a:solidFill>
                      <a:srgbClr val="FF0000"/>
                    </a:solidFill>
                  </a:rPr>
                  <a:t> फोहर</a:t>
                </a:r>
                <a:endParaRPr lang="en-GB" sz="900" dirty="0">
                  <a:solidFill>
                    <a:srgbClr val="C00000"/>
                  </a:solidFill>
                </a:endParaRPr>
              </a:p>
            </p:txBody>
          </p:sp>
          <p:sp>
            <p:nvSpPr>
              <p:cNvPr id="74" name="Text Box 6">
                <a:extLst>
                  <a:ext uri="{FF2B5EF4-FFF2-40B4-BE49-F238E27FC236}">
                    <a16:creationId xmlns:a16="http://schemas.microsoft.com/office/drawing/2014/main" id="{ABCAF3C7-7DF8-401A-94AF-0D1920C7AA99}"/>
                  </a:ext>
                </a:extLst>
              </p:cNvPr>
              <p:cNvSpPr txBox="1">
                <a:spLocks noChangeArrowheads="1"/>
              </p:cNvSpPr>
              <p:nvPr/>
            </p:nvSpPr>
            <p:spPr bwMode="auto">
              <a:xfrm>
                <a:off x="3241" y="476"/>
                <a:ext cx="2039" cy="272"/>
              </a:xfrm>
              <a:prstGeom prst="rect">
                <a:avLst/>
              </a:prstGeom>
              <a:solidFill>
                <a:schemeClr val="tx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ne-NP" sz="1100" dirty="0">
                    <a:solidFill>
                      <a:srgbClr val="002060"/>
                    </a:solidFill>
                    <a:highlight>
                      <a:srgbClr val="00FF00"/>
                    </a:highlight>
                  </a:rPr>
                  <a:t>पुन</a:t>
                </a:r>
                <a:r>
                  <a:rPr lang="en-US" sz="1100" dirty="0">
                    <a:solidFill>
                      <a:srgbClr val="002060"/>
                    </a:solidFill>
                    <a:highlight>
                      <a:srgbClr val="00FF00"/>
                    </a:highlight>
                    <a:latin typeface="Preeti" pitchFamily="2" charset="0"/>
                  </a:rPr>
                  <a:t>M</a:t>
                </a:r>
                <a:r>
                  <a:rPr lang="ne-NP" sz="1100" dirty="0">
                    <a:solidFill>
                      <a:srgbClr val="002060"/>
                    </a:solidFill>
                    <a:highlight>
                      <a:srgbClr val="00FF00"/>
                    </a:highlight>
                    <a:latin typeface="Preeti" pitchFamily="2" charset="0"/>
                  </a:rPr>
                  <a:t> प्रयोग, </a:t>
                </a:r>
                <a:endParaRPr lang="en-GB" sz="1100" dirty="0">
                  <a:solidFill>
                    <a:schemeClr val="bg1"/>
                  </a:solidFill>
                  <a:highlight>
                    <a:srgbClr val="00FF00"/>
                  </a:highlight>
                </a:endParaRPr>
              </a:p>
            </p:txBody>
          </p:sp>
          <p:sp>
            <p:nvSpPr>
              <p:cNvPr id="75" name="Text Box 7">
                <a:extLst>
                  <a:ext uri="{FF2B5EF4-FFF2-40B4-BE49-F238E27FC236}">
                    <a16:creationId xmlns:a16="http://schemas.microsoft.com/office/drawing/2014/main" id="{508FBBDF-F6E3-4B4A-B72B-91A1D4830553}"/>
                  </a:ext>
                </a:extLst>
              </p:cNvPr>
              <p:cNvSpPr txBox="1">
                <a:spLocks noChangeArrowheads="1"/>
              </p:cNvSpPr>
              <p:nvPr/>
            </p:nvSpPr>
            <p:spPr bwMode="auto">
              <a:xfrm>
                <a:off x="3232" y="758"/>
                <a:ext cx="2022" cy="260"/>
              </a:xfrm>
              <a:prstGeom prst="rect">
                <a:avLst/>
              </a:prstGeom>
              <a:solidFill>
                <a:srgbClr val="00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ne-NP" sz="1050" dirty="0" err="1">
                    <a:solidFill>
                      <a:srgbClr val="002060"/>
                    </a:solidFill>
                    <a:highlight>
                      <a:srgbClr val="00FF00"/>
                    </a:highlight>
                    <a:latin typeface="Preeti" pitchFamily="2" charset="0"/>
                  </a:rPr>
                  <a:t>पुनरचक्रिय</a:t>
                </a:r>
                <a:r>
                  <a:rPr lang="ne-NP" sz="1050" dirty="0">
                    <a:solidFill>
                      <a:srgbClr val="002060"/>
                    </a:solidFill>
                    <a:highlight>
                      <a:srgbClr val="00FF00"/>
                    </a:highlight>
                    <a:latin typeface="Preeti" pitchFamily="2" charset="0"/>
                  </a:rPr>
                  <a:t> गर्न मिल्ने र नमिल्ने</a:t>
                </a:r>
                <a:endParaRPr lang="en-GB" sz="1050" dirty="0">
                  <a:solidFill>
                    <a:srgbClr val="0070C0"/>
                  </a:solidFill>
                  <a:highlight>
                    <a:srgbClr val="00FF00"/>
                  </a:highlight>
                </a:endParaRPr>
              </a:p>
            </p:txBody>
          </p:sp>
          <p:sp>
            <p:nvSpPr>
              <p:cNvPr id="76" name="Text Box 10">
                <a:extLst>
                  <a:ext uri="{FF2B5EF4-FFF2-40B4-BE49-F238E27FC236}">
                    <a16:creationId xmlns:a16="http://schemas.microsoft.com/office/drawing/2014/main" id="{CC79FFBB-2BE0-476B-852A-E9EECC892677}"/>
                  </a:ext>
                </a:extLst>
              </p:cNvPr>
              <p:cNvSpPr txBox="1">
                <a:spLocks noChangeArrowheads="1"/>
              </p:cNvSpPr>
              <p:nvPr/>
            </p:nvSpPr>
            <p:spPr bwMode="auto">
              <a:xfrm>
                <a:off x="1813" y="1093"/>
                <a:ext cx="1179" cy="499"/>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ne-NP" sz="1100" dirty="0" err="1">
                    <a:solidFill>
                      <a:srgbClr val="FF0000"/>
                    </a:solidFill>
                  </a:rPr>
                  <a:t>संक्रामक</a:t>
                </a:r>
                <a:r>
                  <a:rPr lang="ne-NP" sz="1100" dirty="0">
                    <a:solidFill>
                      <a:srgbClr val="FF0000"/>
                    </a:solidFill>
                  </a:rPr>
                  <a:t> फोहर</a:t>
                </a:r>
                <a:endParaRPr lang="en-GB" sz="1100" dirty="0">
                  <a:solidFill>
                    <a:srgbClr val="FF0000"/>
                  </a:solidFill>
                </a:endParaRPr>
              </a:p>
            </p:txBody>
          </p:sp>
          <p:cxnSp>
            <p:nvCxnSpPr>
              <p:cNvPr id="77" name="AutoShape 11">
                <a:extLst>
                  <a:ext uri="{FF2B5EF4-FFF2-40B4-BE49-F238E27FC236}">
                    <a16:creationId xmlns:a16="http://schemas.microsoft.com/office/drawing/2014/main" id="{8C25D793-2027-4098-B940-957E6CB4126A}"/>
                  </a:ext>
                </a:extLst>
              </p:cNvPr>
              <p:cNvCxnSpPr>
                <a:cxnSpLocks noChangeShapeType="1"/>
                <a:stCxn id="71" idx="0"/>
                <a:endCxn id="72" idx="1"/>
              </p:cNvCxnSpPr>
              <p:nvPr/>
            </p:nvCxnSpPr>
            <p:spPr bwMode="auto">
              <a:xfrm rot="5400000" flipH="1" flipV="1">
                <a:off x="650" y="663"/>
                <a:ext cx="1049" cy="1277"/>
              </a:xfrm>
              <a:prstGeom prst="bentConnector2">
                <a:avLst/>
              </a:prstGeom>
              <a:noFill/>
              <a:ln w="28575">
                <a:solidFill>
                  <a:srgbClr val="00B05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AutoShape 12">
                <a:extLst>
                  <a:ext uri="{FF2B5EF4-FFF2-40B4-BE49-F238E27FC236}">
                    <a16:creationId xmlns:a16="http://schemas.microsoft.com/office/drawing/2014/main" id="{B6390614-1052-4F3B-85E4-3167AFA92C9E}"/>
                  </a:ext>
                </a:extLst>
              </p:cNvPr>
              <p:cNvCxnSpPr>
                <a:cxnSpLocks noChangeShapeType="1"/>
                <a:stCxn id="71" idx="2"/>
                <a:endCxn id="73" idx="1"/>
              </p:cNvCxnSpPr>
              <p:nvPr/>
            </p:nvCxnSpPr>
            <p:spPr bwMode="auto">
              <a:xfrm rot="16200000" flipH="1">
                <a:off x="210" y="2591"/>
                <a:ext cx="729" cy="76"/>
              </a:xfrm>
              <a:prstGeom prst="bentConnector2">
                <a:avLst/>
              </a:prstGeom>
              <a:noFill/>
              <a:ln w="28575">
                <a:solidFill>
                  <a:srgbClr val="C00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 Box 15">
                <a:extLst>
                  <a:ext uri="{FF2B5EF4-FFF2-40B4-BE49-F238E27FC236}">
                    <a16:creationId xmlns:a16="http://schemas.microsoft.com/office/drawing/2014/main" id="{3589343F-C870-4F13-9043-BE9A02892210}"/>
                  </a:ext>
                </a:extLst>
              </p:cNvPr>
              <p:cNvSpPr txBox="1">
                <a:spLocks noChangeArrowheads="1"/>
              </p:cNvSpPr>
              <p:nvPr/>
            </p:nvSpPr>
            <p:spPr bwMode="auto">
              <a:xfrm>
                <a:off x="1813" y="2433"/>
                <a:ext cx="1179" cy="452"/>
              </a:xfrm>
              <a:prstGeom prst="rect">
                <a:avLst/>
              </a:prstGeom>
              <a:solidFill>
                <a:srgbClr val="99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ne-NP" sz="1100" dirty="0" err="1">
                    <a:solidFill>
                      <a:schemeClr val="bg1"/>
                    </a:solidFill>
                  </a:rPr>
                  <a:t>आषधीजन्य</a:t>
                </a:r>
                <a:r>
                  <a:rPr lang="ne-NP" sz="1100" dirty="0">
                    <a:solidFill>
                      <a:schemeClr val="bg1"/>
                    </a:solidFill>
                  </a:rPr>
                  <a:t> फोहर</a:t>
                </a:r>
                <a:endParaRPr lang="en-GB" sz="1100" dirty="0">
                  <a:solidFill>
                    <a:schemeClr val="bg1"/>
                  </a:solidFill>
                </a:endParaRPr>
              </a:p>
            </p:txBody>
          </p:sp>
          <p:sp>
            <p:nvSpPr>
              <p:cNvPr id="80" name="Text Box 16">
                <a:extLst>
                  <a:ext uri="{FF2B5EF4-FFF2-40B4-BE49-F238E27FC236}">
                    <a16:creationId xmlns:a16="http://schemas.microsoft.com/office/drawing/2014/main" id="{D5A5EE0B-B8BC-4584-AA5B-92F212BC212B}"/>
                  </a:ext>
                </a:extLst>
              </p:cNvPr>
              <p:cNvSpPr txBox="1">
                <a:spLocks noChangeArrowheads="1"/>
              </p:cNvSpPr>
              <p:nvPr/>
            </p:nvSpPr>
            <p:spPr bwMode="auto">
              <a:xfrm>
                <a:off x="3241" y="2386"/>
                <a:ext cx="2448" cy="227"/>
              </a:xfrm>
              <a:prstGeom prst="rect">
                <a:avLst/>
              </a:prstGeom>
              <a:solidFill>
                <a:srgbClr val="99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ne-NP" sz="1100" dirty="0" err="1">
                    <a:solidFill>
                      <a:schemeClr val="bg1"/>
                    </a:solidFill>
                  </a:rPr>
                  <a:t>साइकोटोक्सिक</a:t>
                </a:r>
                <a:r>
                  <a:rPr lang="ne-NP" sz="1100" dirty="0">
                    <a:solidFill>
                      <a:schemeClr val="bg1"/>
                    </a:solidFill>
                  </a:rPr>
                  <a:t> फोहर</a:t>
                </a:r>
                <a:endParaRPr lang="en-GB" sz="1100" dirty="0">
                  <a:solidFill>
                    <a:schemeClr val="bg1"/>
                  </a:solidFill>
                </a:endParaRPr>
              </a:p>
            </p:txBody>
          </p:sp>
          <p:sp>
            <p:nvSpPr>
              <p:cNvPr id="81" name="Text Box 17">
                <a:extLst>
                  <a:ext uri="{FF2B5EF4-FFF2-40B4-BE49-F238E27FC236}">
                    <a16:creationId xmlns:a16="http://schemas.microsoft.com/office/drawing/2014/main" id="{CD491E25-B3E3-4E0F-AEA5-1FE8CBB71523}"/>
                  </a:ext>
                </a:extLst>
              </p:cNvPr>
              <p:cNvSpPr txBox="1">
                <a:spLocks noChangeArrowheads="1"/>
              </p:cNvSpPr>
              <p:nvPr/>
            </p:nvSpPr>
            <p:spPr bwMode="auto">
              <a:xfrm>
                <a:off x="1813" y="1955"/>
                <a:ext cx="1179" cy="385"/>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ne-NP" sz="1100" dirty="0" err="1">
                    <a:solidFill>
                      <a:srgbClr val="FF0000"/>
                    </a:solidFill>
                  </a:rPr>
                  <a:t>प्याथोलोजिकल</a:t>
                </a:r>
                <a:r>
                  <a:rPr lang="ne-NP" sz="1100" dirty="0">
                    <a:solidFill>
                      <a:srgbClr val="FF0000"/>
                    </a:solidFill>
                  </a:rPr>
                  <a:t> फोहर</a:t>
                </a:r>
                <a:endParaRPr lang="en-GB" sz="1100" dirty="0">
                  <a:solidFill>
                    <a:srgbClr val="FF0000"/>
                  </a:solidFill>
                </a:endParaRPr>
              </a:p>
            </p:txBody>
          </p:sp>
          <p:cxnSp>
            <p:nvCxnSpPr>
              <p:cNvPr id="82" name="AutoShape 25">
                <a:extLst>
                  <a:ext uri="{FF2B5EF4-FFF2-40B4-BE49-F238E27FC236}">
                    <a16:creationId xmlns:a16="http://schemas.microsoft.com/office/drawing/2014/main" id="{02BA27C6-3829-4AD7-8408-22A481011E4B}"/>
                  </a:ext>
                </a:extLst>
              </p:cNvPr>
              <p:cNvCxnSpPr>
                <a:cxnSpLocks noChangeShapeType="1"/>
                <a:stCxn id="73" idx="3"/>
                <a:endCxn id="76" idx="1"/>
              </p:cNvCxnSpPr>
              <p:nvPr/>
            </p:nvCxnSpPr>
            <p:spPr bwMode="auto">
              <a:xfrm flipV="1">
                <a:off x="1428" y="1343"/>
                <a:ext cx="385" cy="1650"/>
              </a:xfrm>
              <a:prstGeom prst="bentConnector3">
                <a:avLst>
                  <a:gd name="adj1" fmla="val 50000"/>
                </a:avLst>
              </a:prstGeom>
              <a:noFill/>
              <a:ln w="28575">
                <a:solidFill>
                  <a:srgbClr val="FFC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AutoShape 32">
                <a:extLst>
                  <a:ext uri="{FF2B5EF4-FFF2-40B4-BE49-F238E27FC236}">
                    <a16:creationId xmlns:a16="http://schemas.microsoft.com/office/drawing/2014/main" id="{0FCA82A9-2388-463E-893C-7644CFCC98DF}"/>
                  </a:ext>
                </a:extLst>
              </p:cNvPr>
              <p:cNvCxnSpPr>
                <a:cxnSpLocks noChangeShapeType="1"/>
                <a:stCxn id="73" idx="3"/>
                <a:endCxn id="87" idx="1"/>
              </p:cNvCxnSpPr>
              <p:nvPr/>
            </p:nvCxnSpPr>
            <p:spPr bwMode="auto">
              <a:xfrm>
                <a:off x="1428" y="2993"/>
                <a:ext cx="385" cy="237"/>
              </a:xfrm>
              <a:prstGeom prst="bentConnector3">
                <a:avLst>
                  <a:gd name="adj1" fmla="val 50000"/>
                </a:avLst>
              </a:prstGeom>
              <a:noFill/>
              <a:ln w="28575">
                <a:solidFill>
                  <a:schemeClr val="accent2">
                    <a:lumMod val="50000"/>
                  </a:schemeClr>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Text Box 37">
                <a:extLst>
                  <a:ext uri="{FF2B5EF4-FFF2-40B4-BE49-F238E27FC236}">
                    <a16:creationId xmlns:a16="http://schemas.microsoft.com/office/drawing/2014/main" id="{2F6A0561-4780-4EF7-AE42-2EF2678B5C21}"/>
                  </a:ext>
                </a:extLst>
              </p:cNvPr>
              <p:cNvSpPr txBox="1">
                <a:spLocks noChangeArrowheads="1"/>
              </p:cNvSpPr>
              <p:nvPr/>
            </p:nvSpPr>
            <p:spPr bwMode="auto">
              <a:xfrm>
                <a:off x="1813" y="1660"/>
                <a:ext cx="1419" cy="231"/>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ne-NP" sz="1100" dirty="0" err="1">
                    <a:solidFill>
                      <a:srgbClr val="FF0000"/>
                    </a:solidFill>
                  </a:rPr>
                  <a:t>संक्रामक</a:t>
                </a:r>
                <a:r>
                  <a:rPr lang="ne-NP" sz="1100" dirty="0">
                    <a:solidFill>
                      <a:srgbClr val="FF0000"/>
                    </a:solidFill>
                  </a:rPr>
                  <a:t> धारिलो फोहर </a:t>
                </a:r>
                <a:endParaRPr lang="en-GB" sz="1100" dirty="0">
                  <a:solidFill>
                    <a:srgbClr val="FF0000"/>
                  </a:solidFill>
                </a:endParaRPr>
              </a:p>
            </p:txBody>
          </p:sp>
          <p:sp>
            <p:nvSpPr>
              <p:cNvPr id="85" name="Text Box 42">
                <a:extLst>
                  <a:ext uri="{FF2B5EF4-FFF2-40B4-BE49-F238E27FC236}">
                    <a16:creationId xmlns:a16="http://schemas.microsoft.com/office/drawing/2014/main" id="{66D34110-E6E7-41BD-AE2E-687C6B296EBD}"/>
                  </a:ext>
                </a:extLst>
              </p:cNvPr>
              <p:cNvSpPr txBox="1">
                <a:spLocks noChangeArrowheads="1"/>
              </p:cNvSpPr>
              <p:nvPr/>
            </p:nvSpPr>
            <p:spPr bwMode="auto">
              <a:xfrm>
                <a:off x="1804" y="3552"/>
                <a:ext cx="1234" cy="40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ne-NP" sz="1100" dirty="0">
                    <a:solidFill>
                      <a:srgbClr val="C00000"/>
                    </a:solidFill>
                  </a:rPr>
                  <a:t>विकिरण प्रभाव</a:t>
                </a:r>
                <a:r>
                  <a:rPr lang="en-GB" sz="1100" b="1" dirty="0">
                    <a:solidFill>
                      <a:srgbClr val="C00000"/>
                    </a:solidFill>
                  </a:rPr>
                  <a:t>? </a:t>
                </a:r>
              </a:p>
            </p:txBody>
          </p:sp>
          <p:sp>
            <p:nvSpPr>
              <p:cNvPr id="86" name="Text Box 43">
                <a:extLst>
                  <a:ext uri="{FF2B5EF4-FFF2-40B4-BE49-F238E27FC236}">
                    <a16:creationId xmlns:a16="http://schemas.microsoft.com/office/drawing/2014/main" id="{3BA38844-7865-4F4A-A30F-F7D42CF1FA28}"/>
                  </a:ext>
                </a:extLst>
              </p:cNvPr>
              <p:cNvSpPr txBox="1">
                <a:spLocks noChangeArrowheads="1"/>
              </p:cNvSpPr>
              <p:nvPr/>
            </p:nvSpPr>
            <p:spPr bwMode="auto">
              <a:xfrm>
                <a:off x="3241" y="1107"/>
                <a:ext cx="2036" cy="215"/>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ne-NP" sz="1050" dirty="0">
                    <a:solidFill>
                      <a:srgbClr val="FF0000"/>
                    </a:solidFill>
                  </a:rPr>
                  <a:t>अति </a:t>
                </a:r>
                <a:r>
                  <a:rPr lang="ne-NP" sz="1050" dirty="0" err="1">
                    <a:solidFill>
                      <a:srgbClr val="FF0000"/>
                    </a:solidFill>
                  </a:rPr>
                  <a:t>संक्रामक</a:t>
                </a:r>
                <a:r>
                  <a:rPr lang="ne-NP" sz="1050" dirty="0">
                    <a:solidFill>
                      <a:srgbClr val="FF0000"/>
                    </a:solidFill>
                  </a:rPr>
                  <a:t> फोहर</a:t>
                </a:r>
                <a:endParaRPr lang="en-GB" sz="1050" dirty="0">
                  <a:solidFill>
                    <a:srgbClr val="FF0000"/>
                  </a:solidFill>
                </a:endParaRPr>
              </a:p>
            </p:txBody>
          </p:sp>
          <p:sp>
            <p:nvSpPr>
              <p:cNvPr id="87" name="Text Box 45">
                <a:extLst>
                  <a:ext uri="{FF2B5EF4-FFF2-40B4-BE49-F238E27FC236}">
                    <a16:creationId xmlns:a16="http://schemas.microsoft.com/office/drawing/2014/main" id="{9E213B43-DF83-4343-B0F3-6094F4DBDCBD}"/>
                  </a:ext>
                </a:extLst>
              </p:cNvPr>
              <p:cNvSpPr txBox="1">
                <a:spLocks noChangeArrowheads="1"/>
              </p:cNvSpPr>
              <p:nvPr/>
            </p:nvSpPr>
            <p:spPr bwMode="auto">
              <a:xfrm>
                <a:off x="1813" y="2952"/>
                <a:ext cx="1179" cy="557"/>
              </a:xfrm>
              <a:prstGeom prst="rect">
                <a:avLst/>
              </a:prstGeom>
              <a:solidFill>
                <a:srgbClr val="99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ne-NP" sz="1100" dirty="0" err="1">
                    <a:solidFill>
                      <a:schemeClr val="bg1"/>
                    </a:solidFill>
                  </a:rPr>
                  <a:t>रसायनिक</a:t>
                </a:r>
                <a:r>
                  <a:rPr lang="ne-NP" sz="1100" dirty="0">
                    <a:solidFill>
                      <a:schemeClr val="bg1"/>
                    </a:solidFill>
                  </a:rPr>
                  <a:t> </a:t>
                </a:r>
                <a:r>
                  <a:rPr lang="ne-NP" sz="1100" dirty="0">
                    <a:solidFill>
                      <a:schemeClr val="bg1"/>
                    </a:solidFill>
                    <a:latin typeface="Mangal" panose="02040503050203030202" pitchFamily="18" charset="0"/>
                    <a:cs typeface="Mangal" panose="02040503050203030202" pitchFamily="18" charset="0"/>
                  </a:rPr>
                  <a:t>/ फोहर पानी ?</a:t>
                </a:r>
                <a:endParaRPr lang="en-GB" sz="1100" dirty="0">
                  <a:solidFill>
                    <a:schemeClr val="bg1"/>
                  </a:solidFill>
                </a:endParaRPr>
              </a:p>
            </p:txBody>
          </p:sp>
          <p:sp>
            <p:nvSpPr>
              <p:cNvPr id="88" name="Text Box 46">
                <a:extLst>
                  <a:ext uri="{FF2B5EF4-FFF2-40B4-BE49-F238E27FC236}">
                    <a16:creationId xmlns:a16="http://schemas.microsoft.com/office/drawing/2014/main" id="{F9D34294-27BF-4D32-8839-0EFA39592F1A}"/>
                  </a:ext>
                </a:extLst>
              </p:cNvPr>
              <p:cNvSpPr txBox="1">
                <a:spLocks noChangeArrowheads="1"/>
              </p:cNvSpPr>
              <p:nvPr/>
            </p:nvSpPr>
            <p:spPr bwMode="auto">
              <a:xfrm>
                <a:off x="3241" y="2952"/>
                <a:ext cx="2448" cy="227"/>
              </a:xfrm>
              <a:prstGeom prst="rect">
                <a:avLst/>
              </a:prstGeom>
              <a:solidFill>
                <a:srgbClr val="99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GB" sz="1100" dirty="0">
                    <a:solidFill>
                      <a:schemeClr val="bg1"/>
                    </a:solidFill>
                  </a:rPr>
                  <a:t>Pressurized container</a:t>
                </a:r>
              </a:p>
            </p:txBody>
          </p:sp>
          <p:sp>
            <p:nvSpPr>
              <p:cNvPr id="89" name="Text Box 47">
                <a:extLst>
                  <a:ext uri="{FF2B5EF4-FFF2-40B4-BE49-F238E27FC236}">
                    <a16:creationId xmlns:a16="http://schemas.microsoft.com/office/drawing/2014/main" id="{B33859D0-8147-45AD-9BCA-9AE0F2210A4B}"/>
                  </a:ext>
                </a:extLst>
              </p:cNvPr>
              <p:cNvSpPr txBox="1">
                <a:spLocks noChangeArrowheads="1"/>
              </p:cNvSpPr>
              <p:nvPr/>
            </p:nvSpPr>
            <p:spPr bwMode="auto">
              <a:xfrm>
                <a:off x="3241" y="3224"/>
                <a:ext cx="2448" cy="227"/>
              </a:xfrm>
              <a:prstGeom prst="rect">
                <a:avLst/>
              </a:prstGeom>
              <a:solidFill>
                <a:srgbClr val="99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GB" sz="1100" dirty="0">
                    <a:solidFill>
                      <a:schemeClr val="bg1"/>
                    </a:solidFill>
                  </a:rPr>
                  <a:t>Waste with high content of heavy metals</a:t>
                </a:r>
              </a:p>
            </p:txBody>
          </p:sp>
          <p:cxnSp>
            <p:nvCxnSpPr>
              <p:cNvPr id="90" name="AutoShape 48">
                <a:extLst>
                  <a:ext uri="{FF2B5EF4-FFF2-40B4-BE49-F238E27FC236}">
                    <a16:creationId xmlns:a16="http://schemas.microsoft.com/office/drawing/2014/main" id="{8E626E94-AA32-402A-BF43-F8BC8D850BE3}"/>
                  </a:ext>
                </a:extLst>
              </p:cNvPr>
              <p:cNvCxnSpPr>
                <a:cxnSpLocks noChangeShapeType="1"/>
                <a:stCxn id="73" idx="3"/>
                <a:endCxn id="85" idx="1"/>
              </p:cNvCxnSpPr>
              <p:nvPr/>
            </p:nvCxnSpPr>
            <p:spPr bwMode="auto">
              <a:xfrm>
                <a:off x="1428" y="2993"/>
                <a:ext cx="376" cy="762"/>
              </a:xfrm>
              <a:prstGeom prst="bentConnector3">
                <a:avLst>
                  <a:gd name="adj1" fmla="val 50000"/>
                </a:avLst>
              </a:prstGeom>
              <a:noFill/>
              <a:ln w="28575">
                <a:solidFill>
                  <a:srgbClr val="C00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AutoShape 49">
                <a:extLst>
                  <a:ext uri="{FF2B5EF4-FFF2-40B4-BE49-F238E27FC236}">
                    <a16:creationId xmlns:a16="http://schemas.microsoft.com/office/drawing/2014/main" id="{69F066DD-293E-40B7-BA25-070707540993}"/>
                  </a:ext>
                </a:extLst>
              </p:cNvPr>
              <p:cNvCxnSpPr>
                <a:cxnSpLocks noChangeShapeType="1"/>
                <a:stCxn id="73" idx="3"/>
                <a:endCxn id="79" idx="1"/>
              </p:cNvCxnSpPr>
              <p:nvPr/>
            </p:nvCxnSpPr>
            <p:spPr bwMode="auto">
              <a:xfrm flipV="1">
                <a:off x="1428" y="2659"/>
                <a:ext cx="385" cy="334"/>
              </a:xfrm>
              <a:prstGeom prst="bentConnector3">
                <a:avLst>
                  <a:gd name="adj1" fmla="val 50000"/>
                </a:avLst>
              </a:prstGeom>
              <a:noFill/>
              <a:ln w="28575">
                <a:solidFill>
                  <a:schemeClr val="accent2">
                    <a:lumMod val="50000"/>
                  </a:schemeClr>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AutoShape 50">
                <a:extLst>
                  <a:ext uri="{FF2B5EF4-FFF2-40B4-BE49-F238E27FC236}">
                    <a16:creationId xmlns:a16="http://schemas.microsoft.com/office/drawing/2014/main" id="{B79BC148-B026-4715-970C-8A09FF9562DB}"/>
                  </a:ext>
                </a:extLst>
              </p:cNvPr>
              <p:cNvCxnSpPr>
                <a:cxnSpLocks noChangeShapeType="1"/>
                <a:stCxn id="73" idx="3"/>
                <a:endCxn id="81" idx="1"/>
              </p:cNvCxnSpPr>
              <p:nvPr/>
            </p:nvCxnSpPr>
            <p:spPr bwMode="auto">
              <a:xfrm flipV="1">
                <a:off x="1428" y="2148"/>
                <a:ext cx="385" cy="845"/>
              </a:xfrm>
              <a:prstGeom prst="bentConnector3">
                <a:avLst>
                  <a:gd name="adj1" fmla="val 50000"/>
                </a:avLst>
              </a:prstGeom>
              <a:noFill/>
              <a:ln w="28575">
                <a:solidFill>
                  <a:srgbClr val="FFC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AutoShape 51">
                <a:extLst>
                  <a:ext uri="{FF2B5EF4-FFF2-40B4-BE49-F238E27FC236}">
                    <a16:creationId xmlns:a16="http://schemas.microsoft.com/office/drawing/2014/main" id="{40E7A85C-9C7A-4784-9F3F-603D771924CB}"/>
                  </a:ext>
                </a:extLst>
              </p:cNvPr>
              <p:cNvCxnSpPr>
                <a:cxnSpLocks noChangeShapeType="1"/>
                <a:stCxn id="73" idx="3"/>
                <a:endCxn id="84" idx="1"/>
              </p:cNvCxnSpPr>
              <p:nvPr/>
            </p:nvCxnSpPr>
            <p:spPr bwMode="auto">
              <a:xfrm flipV="1">
                <a:off x="1428" y="1775"/>
                <a:ext cx="385" cy="1218"/>
              </a:xfrm>
              <a:prstGeom prst="bentConnector3">
                <a:avLst>
                  <a:gd name="adj1" fmla="val 50000"/>
                </a:avLst>
              </a:prstGeom>
              <a:noFill/>
              <a:ln w="28575">
                <a:solidFill>
                  <a:srgbClr val="FFC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 Box 52">
                <a:extLst>
                  <a:ext uri="{FF2B5EF4-FFF2-40B4-BE49-F238E27FC236}">
                    <a16:creationId xmlns:a16="http://schemas.microsoft.com/office/drawing/2014/main" id="{0458A30E-0523-4989-8E19-E11586322892}"/>
                  </a:ext>
                </a:extLst>
              </p:cNvPr>
              <p:cNvSpPr txBox="1">
                <a:spLocks noChangeArrowheads="1"/>
              </p:cNvSpPr>
              <p:nvPr/>
            </p:nvSpPr>
            <p:spPr bwMode="auto">
              <a:xfrm>
                <a:off x="3241" y="1365"/>
                <a:ext cx="2027" cy="208"/>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ne-NP" sz="1100" dirty="0" err="1">
                    <a:solidFill>
                      <a:srgbClr val="FF0000"/>
                    </a:solidFill>
                  </a:rPr>
                  <a:t>संक्रामक</a:t>
                </a:r>
                <a:r>
                  <a:rPr lang="ne-NP" sz="1100" dirty="0">
                    <a:solidFill>
                      <a:srgbClr val="FF0000"/>
                    </a:solidFill>
                  </a:rPr>
                  <a:t> फोहर</a:t>
                </a:r>
                <a:endParaRPr lang="en-GB" sz="1100" dirty="0">
                  <a:solidFill>
                    <a:srgbClr val="FF0000"/>
                  </a:solidFill>
                </a:endParaRPr>
              </a:p>
            </p:txBody>
          </p:sp>
          <p:sp>
            <p:nvSpPr>
              <p:cNvPr id="95" name="Text Box 53">
                <a:extLst>
                  <a:ext uri="{FF2B5EF4-FFF2-40B4-BE49-F238E27FC236}">
                    <a16:creationId xmlns:a16="http://schemas.microsoft.com/office/drawing/2014/main" id="{A93C2FE3-0342-499E-B992-187A05F86F17}"/>
                  </a:ext>
                </a:extLst>
              </p:cNvPr>
              <p:cNvSpPr txBox="1">
                <a:spLocks noChangeArrowheads="1"/>
              </p:cNvSpPr>
              <p:nvPr/>
            </p:nvSpPr>
            <p:spPr bwMode="auto">
              <a:xfrm>
                <a:off x="3241" y="2658"/>
                <a:ext cx="2448" cy="227"/>
              </a:xfrm>
              <a:prstGeom prst="rect">
                <a:avLst/>
              </a:prstGeom>
              <a:solidFill>
                <a:srgbClr val="99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ne-NP" sz="900" dirty="0">
                    <a:solidFill>
                      <a:schemeClr val="bg1"/>
                    </a:solidFill>
                  </a:rPr>
                  <a:t>अन्य </a:t>
                </a:r>
                <a:r>
                  <a:rPr lang="ne-NP" sz="900" dirty="0" err="1">
                    <a:solidFill>
                      <a:schemeClr val="bg1"/>
                    </a:solidFill>
                  </a:rPr>
                  <a:t>आषधीजन्य</a:t>
                </a:r>
                <a:r>
                  <a:rPr lang="ne-NP" sz="900" dirty="0">
                    <a:solidFill>
                      <a:schemeClr val="bg1"/>
                    </a:solidFill>
                  </a:rPr>
                  <a:t> फोहर</a:t>
                </a:r>
                <a:endParaRPr lang="en-GB" sz="900" dirty="0">
                  <a:solidFill>
                    <a:schemeClr val="bg1"/>
                  </a:solidFill>
                </a:endParaRPr>
              </a:p>
              <a:p>
                <a:pPr>
                  <a:spcBef>
                    <a:spcPct val="50000"/>
                  </a:spcBef>
                </a:pPr>
                <a:endParaRPr lang="en-GB" sz="900" dirty="0">
                  <a:solidFill>
                    <a:schemeClr val="bg1"/>
                  </a:solidFill>
                </a:endParaRPr>
              </a:p>
            </p:txBody>
          </p:sp>
          <p:cxnSp>
            <p:nvCxnSpPr>
              <p:cNvPr id="96" name="AutoShape 56">
                <a:extLst>
                  <a:ext uri="{FF2B5EF4-FFF2-40B4-BE49-F238E27FC236}">
                    <a16:creationId xmlns:a16="http://schemas.microsoft.com/office/drawing/2014/main" id="{16841FE7-4763-43CB-BFF7-264AD035C3DA}"/>
                  </a:ext>
                </a:extLst>
              </p:cNvPr>
              <p:cNvCxnSpPr>
                <a:cxnSpLocks noChangeShapeType="1"/>
                <a:stCxn id="72" idx="3"/>
                <a:endCxn id="74" idx="1"/>
              </p:cNvCxnSpPr>
              <p:nvPr/>
            </p:nvCxnSpPr>
            <p:spPr bwMode="auto">
              <a:xfrm flipV="1">
                <a:off x="2992" y="612"/>
                <a:ext cx="249" cy="165"/>
              </a:xfrm>
              <a:prstGeom prst="bentConnector3">
                <a:avLst>
                  <a:gd name="adj1" fmla="val 50000"/>
                </a:avLst>
              </a:prstGeom>
              <a:noFill/>
              <a:ln w="28575">
                <a:solidFill>
                  <a:schemeClr val="tx1"/>
                </a:solidFill>
                <a:prstDash val="sysDot"/>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 Box 57">
                <a:extLst>
                  <a:ext uri="{FF2B5EF4-FFF2-40B4-BE49-F238E27FC236}">
                    <a16:creationId xmlns:a16="http://schemas.microsoft.com/office/drawing/2014/main" id="{5796DCA5-FF4F-49A2-B0EF-B139CF229E77}"/>
                  </a:ext>
                </a:extLst>
              </p:cNvPr>
              <p:cNvSpPr txBox="1">
                <a:spLocks noChangeArrowheads="1"/>
              </p:cNvSpPr>
              <p:nvPr/>
            </p:nvSpPr>
            <p:spPr bwMode="auto">
              <a:xfrm>
                <a:off x="3241" y="3496"/>
                <a:ext cx="2448" cy="227"/>
              </a:xfrm>
              <a:prstGeom prst="rect">
                <a:avLst/>
              </a:prstGeom>
              <a:solidFill>
                <a:srgbClr val="99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GB" sz="1100" dirty="0">
                    <a:solidFill>
                      <a:schemeClr val="bg1"/>
                    </a:solidFill>
                  </a:rPr>
                  <a:t>Other hazardous chemical waste</a:t>
                </a:r>
              </a:p>
            </p:txBody>
          </p:sp>
          <p:cxnSp>
            <p:nvCxnSpPr>
              <p:cNvPr id="98" name="AutoShape 58">
                <a:extLst>
                  <a:ext uri="{FF2B5EF4-FFF2-40B4-BE49-F238E27FC236}">
                    <a16:creationId xmlns:a16="http://schemas.microsoft.com/office/drawing/2014/main" id="{20950873-E1A8-4F7E-B37B-750D4A9541F2}"/>
                  </a:ext>
                </a:extLst>
              </p:cNvPr>
              <p:cNvCxnSpPr>
                <a:cxnSpLocks noChangeShapeType="1"/>
                <a:stCxn id="72" idx="3"/>
                <a:endCxn id="75" idx="1"/>
              </p:cNvCxnSpPr>
              <p:nvPr/>
            </p:nvCxnSpPr>
            <p:spPr bwMode="auto">
              <a:xfrm>
                <a:off x="2992" y="777"/>
                <a:ext cx="240" cy="112"/>
              </a:xfrm>
              <a:prstGeom prst="bentConnector3">
                <a:avLst>
                  <a:gd name="adj1" fmla="val 50000"/>
                </a:avLst>
              </a:prstGeom>
              <a:noFill/>
              <a:ln w="28575">
                <a:solidFill>
                  <a:schemeClr val="tx1"/>
                </a:solidFill>
                <a:prstDash val="sysDot"/>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AutoShape 59">
                <a:extLst>
                  <a:ext uri="{FF2B5EF4-FFF2-40B4-BE49-F238E27FC236}">
                    <a16:creationId xmlns:a16="http://schemas.microsoft.com/office/drawing/2014/main" id="{A5F0418E-879D-4CA1-AA2E-BD81ECC697EA}"/>
                  </a:ext>
                </a:extLst>
              </p:cNvPr>
              <p:cNvCxnSpPr>
                <a:cxnSpLocks noChangeShapeType="1"/>
                <a:stCxn id="76" idx="3"/>
                <a:endCxn id="86" idx="1"/>
              </p:cNvCxnSpPr>
              <p:nvPr/>
            </p:nvCxnSpPr>
            <p:spPr bwMode="auto">
              <a:xfrm flipV="1">
                <a:off x="2992" y="1214"/>
                <a:ext cx="249" cy="128"/>
              </a:xfrm>
              <a:prstGeom prst="bentConnector3">
                <a:avLst>
                  <a:gd name="adj1" fmla="val 50000"/>
                </a:avLst>
              </a:prstGeom>
              <a:noFill/>
              <a:ln w="28575">
                <a:solidFill>
                  <a:schemeClr val="tx1"/>
                </a:solidFill>
                <a:prstDash val="sysDot"/>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AutoShape 60">
                <a:extLst>
                  <a:ext uri="{FF2B5EF4-FFF2-40B4-BE49-F238E27FC236}">
                    <a16:creationId xmlns:a16="http://schemas.microsoft.com/office/drawing/2014/main" id="{837A5C01-1561-4BFF-A109-F9A3D6CD810B}"/>
                  </a:ext>
                </a:extLst>
              </p:cNvPr>
              <p:cNvCxnSpPr>
                <a:cxnSpLocks noChangeShapeType="1"/>
                <a:stCxn id="76" idx="3"/>
                <a:endCxn id="94" idx="1"/>
              </p:cNvCxnSpPr>
              <p:nvPr/>
            </p:nvCxnSpPr>
            <p:spPr bwMode="auto">
              <a:xfrm>
                <a:off x="2992" y="1343"/>
                <a:ext cx="249" cy="126"/>
              </a:xfrm>
              <a:prstGeom prst="bentConnector3">
                <a:avLst>
                  <a:gd name="adj1" fmla="val 50000"/>
                </a:avLst>
              </a:prstGeom>
              <a:noFill/>
              <a:ln w="28575">
                <a:solidFill>
                  <a:schemeClr val="tx1"/>
                </a:solidFill>
                <a:prstDash val="sysDot"/>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AutoShape 61">
                <a:extLst>
                  <a:ext uri="{FF2B5EF4-FFF2-40B4-BE49-F238E27FC236}">
                    <a16:creationId xmlns:a16="http://schemas.microsoft.com/office/drawing/2014/main" id="{6841BBD6-91A5-4655-ABD9-5436D6F93C68}"/>
                  </a:ext>
                </a:extLst>
              </p:cNvPr>
              <p:cNvCxnSpPr>
                <a:cxnSpLocks noChangeShapeType="1"/>
                <a:stCxn id="79" idx="3"/>
                <a:endCxn id="80" idx="1"/>
              </p:cNvCxnSpPr>
              <p:nvPr/>
            </p:nvCxnSpPr>
            <p:spPr bwMode="auto">
              <a:xfrm flipV="1">
                <a:off x="2992" y="2499"/>
                <a:ext cx="249" cy="160"/>
              </a:xfrm>
              <a:prstGeom prst="bentConnector3">
                <a:avLst>
                  <a:gd name="adj1" fmla="val 50000"/>
                </a:avLst>
              </a:prstGeom>
              <a:noFill/>
              <a:ln w="28575">
                <a:solidFill>
                  <a:schemeClr val="tx1"/>
                </a:solidFill>
                <a:prstDash val="sysDot"/>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AutoShape 62">
                <a:extLst>
                  <a:ext uri="{FF2B5EF4-FFF2-40B4-BE49-F238E27FC236}">
                    <a16:creationId xmlns:a16="http://schemas.microsoft.com/office/drawing/2014/main" id="{71655BE7-6669-42B0-A8AD-C3B4A38B773A}"/>
                  </a:ext>
                </a:extLst>
              </p:cNvPr>
              <p:cNvCxnSpPr>
                <a:cxnSpLocks noChangeShapeType="1"/>
                <a:stCxn id="79" idx="3"/>
                <a:endCxn id="95" idx="1"/>
              </p:cNvCxnSpPr>
              <p:nvPr/>
            </p:nvCxnSpPr>
            <p:spPr bwMode="auto">
              <a:xfrm>
                <a:off x="2992" y="2659"/>
                <a:ext cx="249" cy="113"/>
              </a:xfrm>
              <a:prstGeom prst="bentConnector3">
                <a:avLst>
                  <a:gd name="adj1" fmla="val 50000"/>
                </a:avLst>
              </a:prstGeom>
              <a:noFill/>
              <a:ln w="28575">
                <a:solidFill>
                  <a:schemeClr val="tx1"/>
                </a:solidFill>
                <a:prstDash val="sysDot"/>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AutoShape 63">
                <a:extLst>
                  <a:ext uri="{FF2B5EF4-FFF2-40B4-BE49-F238E27FC236}">
                    <a16:creationId xmlns:a16="http://schemas.microsoft.com/office/drawing/2014/main" id="{132570CC-F21E-4EBB-869A-B47C5579CD3A}"/>
                  </a:ext>
                </a:extLst>
              </p:cNvPr>
              <p:cNvCxnSpPr>
                <a:cxnSpLocks noChangeShapeType="1"/>
                <a:stCxn id="87" idx="3"/>
                <a:endCxn id="88" idx="1"/>
              </p:cNvCxnSpPr>
              <p:nvPr/>
            </p:nvCxnSpPr>
            <p:spPr bwMode="auto">
              <a:xfrm flipV="1">
                <a:off x="2992" y="3066"/>
                <a:ext cx="249" cy="165"/>
              </a:xfrm>
              <a:prstGeom prst="bentConnector3">
                <a:avLst>
                  <a:gd name="adj1" fmla="val 50000"/>
                </a:avLst>
              </a:prstGeom>
              <a:noFill/>
              <a:ln w="28575">
                <a:solidFill>
                  <a:schemeClr val="tx1"/>
                </a:solidFill>
                <a:prstDash val="sysDot"/>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AutoShape 65">
                <a:extLst>
                  <a:ext uri="{FF2B5EF4-FFF2-40B4-BE49-F238E27FC236}">
                    <a16:creationId xmlns:a16="http://schemas.microsoft.com/office/drawing/2014/main" id="{2C34CB3C-F9A4-453B-8761-8C07DC05B5CA}"/>
                  </a:ext>
                </a:extLst>
              </p:cNvPr>
              <p:cNvCxnSpPr>
                <a:cxnSpLocks noChangeShapeType="1"/>
                <a:stCxn id="87" idx="3"/>
                <a:endCxn id="97" idx="1"/>
              </p:cNvCxnSpPr>
              <p:nvPr/>
            </p:nvCxnSpPr>
            <p:spPr bwMode="auto">
              <a:xfrm>
                <a:off x="2992" y="3231"/>
                <a:ext cx="249" cy="379"/>
              </a:xfrm>
              <a:prstGeom prst="bentConnector3">
                <a:avLst>
                  <a:gd name="adj1" fmla="val 50000"/>
                </a:avLst>
              </a:prstGeom>
              <a:noFill/>
              <a:ln w="28575">
                <a:solidFill>
                  <a:schemeClr val="tx1"/>
                </a:solidFill>
                <a:prstDash val="sysDot"/>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Title 1">
            <a:extLst>
              <a:ext uri="{FF2B5EF4-FFF2-40B4-BE49-F238E27FC236}">
                <a16:creationId xmlns:a16="http://schemas.microsoft.com/office/drawing/2014/main" id="{A81D9B08-5624-4573-BB67-0216EE4633F8}"/>
              </a:ext>
            </a:extLst>
          </p:cNvPr>
          <p:cNvSpPr>
            <a:spLocks noGrp="1"/>
          </p:cNvSpPr>
          <p:nvPr>
            <p:ph type="title"/>
          </p:nvPr>
        </p:nvSpPr>
        <p:spPr>
          <a:xfrm>
            <a:off x="1258958" y="166325"/>
            <a:ext cx="9146864" cy="747505"/>
          </a:xfrm>
        </p:spPr>
        <p:txBody>
          <a:bodyPr>
            <a:noAutofit/>
          </a:bodyPr>
          <a:lstStyle/>
          <a:p>
            <a:pPr algn="ctr"/>
            <a:r>
              <a:rPr lang="ne-NP" altLang="ja-JP" sz="2400" dirty="0" err="1">
                <a:latin typeface="Calibri" pitchFamily="34" charset="0"/>
                <a:ea typeface="ＭＳ Ｐゴシック" pitchFamily="50" charset="-128"/>
              </a:rPr>
              <a:t>एकिकृत</a:t>
            </a:r>
            <a:r>
              <a:rPr lang="ne-NP" altLang="ja-JP" sz="2400" dirty="0">
                <a:latin typeface="Calibri" pitchFamily="34" charset="0"/>
                <a:ea typeface="ＭＳ Ｐゴシック" pitchFamily="50" charset="-128"/>
              </a:rPr>
              <a:t> </a:t>
            </a:r>
            <a:r>
              <a:rPr lang="ne-NP" altLang="ja-JP" sz="2400" b="1" dirty="0" err="1">
                <a:latin typeface="Calibri" pitchFamily="34" charset="0"/>
                <a:ea typeface="ＭＳ Ｐゴシック" pitchFamily="50" charset="-128"/>
              </a:rPr>
              <a:t>स्वास्थ्यजन्य</a:t>
            </a:r>
            <a:r>
              <a:rPr lang="ne-NP" altLang="ja-JP" sz="2400" b="1" dirty="0">
                <a:latin typeface="Calibri" pitchFamily="34" charset="0"/>
                <a:ea typeface="ＭＳ Ｐゴシック" pitchFamily="50" charset="-128"/>
              </a:rPr>
              <a:t> </a:t>
            </a:r>
            <a:r>
              <a:rPr lang="ne-NP" altLang="ja-JP" sz="2400" b="1" dirty="0" err="1">
                <a:latin typeface="Calibri" pitchFamily="34" charset="0"/>
                <a:ea typeface="ＭＳ Ｐゴシック" pitchFamily="50" charset="-128"/>
              </a:rPr>
              <a:t>फोहर</a:t>
            </a:r>
            <a:r>
              <a:rPr lang="ne-NP" altLang="ja-JP" sz="2400" dirty="0" err="1">
                <a:latin typeface="Calibri" pitchFamily="34" charset="0"/>
                <a:ea typeface="ＭＳ Ｐゴシック" pitchFamily="50" charset="-128"/>
              </a:rPr>
              <a:t>मैला</a:t>
            </a:r>
            <a:r>
              <a:rPr lang="ne-NP" altLang="ja-JP" sz="2400" dirty="0">
                <a:latin typeface="Calibri" pitchFamily="34" charset="0"/>
                <a:ea typeface="ＭＳ Ｐゴシック" pitchFamily="50" charset="-128"/>
              </a:rPr>
              <a:t> </a:t>
            </a:r>
            <a:r>
              <a:rPr lang="ne-NP" altLang="ja-JP" sz="2400" dirty="0" err="1">
                <a:latin typeface="Calibri" pitchFamily="34" charset="0"/>
                <a:ea typeface="ＭＳ Ｐゴシック" pitchFamily="50" charset="-128"/>
              </a:rPr>
              <a:t>ब्यवस्थापनको</a:t>
            </a:r>
            <a:r>
              <a:rPr lang="ne-NP" altLang="ja-JP" sz="2400" dirty="0">
                <a:latin typeface="Calibri" pitchFamily="34" charset="0"/>
                <a:ea typeface="ＭＳ Ｐゴシック" pitchFamily="50" charset="-128"/>
              </a:rPr>
              <a:t> अवधारणा (मोडेल)</a:t>
            </a:r>
            <a:endParaRPr lang="en-US" sz="2400" dirty="0"/>
          </a:p>
        </p:txBody>
      </p:sp>
      <p:sp>
        <p:nvSpPr>
          <p:cNvPr id="5" name="TextBox 4">
            <a:extLst>
              <a:ext uri="{FF2B5EF4-FFF2-40B4-BE49-F238E27FC236}">
                <a16:creationId xmlns:a16="http://schemas.microsoft.com/office/drawing/2014/main" id="{39C99E24-7E8A-42A0-995A-6CD47531DA5D}"/>
              </a:ext>
            </a:extLst>
          </p:cNvPr>
          <p:cNvSpPr txBox="1"/>
          <p:nvPr/>
        </p:nvSpPr>
        <p:spPr>
          <a:xfrm>
            <a:off x="3671991" y="1122603"/>
            <a:ext cx="3357596" cy="338554"/>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600" b="1" dirty="0" err="1"/>
              <a:t>नगरजन्य</a:t>
            </a:r>
            <a:r>
              <a:rPr lang="ne-NP" sz="1600" b="1" dirty="0"/>
              <a:t> फोहर</a:t>
            </a:r>
            <a:endParaRPr lang="en-US" sz="1600" b="1" dirty="0"/>
          </a:p>
        </p:txBody>
      </p:sp>
      <p:sp>
        <p:nvSpPr>
          <p:cNvPr id="6" name="TextBox 5">
            <a:extLst>
              <a:ext uri="{FF2B5EF4-FFF2-40B4-BE49-F238E27FC236}">
                <a16:creationId xmlns:a16="http://schemas.microsoft.com/office/drawing/2014/main" id="{7295492E-ECD5-4E73-BA22-621C53E39A61}"/>
              </a:ext>
            </a:extLst>
          </p:cNvPr>
          <p:cNvSpPr txBox="1"/>
          <p:nvPr/>
        </p:nvSpPr>
        <p:spPr>
          <a:xfrm>
            <a:off x="10816807" y="2201738"/>
            <a:ext cx="1123152" cy="41549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ne-NP" sz="1050" dirty="0">
                <a:solidFill>
                  <a:srgbClr val="00B050"/>
                </a:solidFill>
              </a:rPr>
              <a:t>कुहिने खालको फोहर</a:t>
            </a:r>
            <a:endParaRPr lang="en-US" sz="1050" b="1" dirty="0">
              <a:solidFill>
                <a:srgbClr val="00B050"/>
              </a:solidFill>
            </a:endParaRPr>
          </a:p>
        </p:txBody>
      </p:sp>
      <p:sp>
        <p:nvSpPr>
          <p:cNvPr id="7" name="TextBox 6">
            <a:extLst>
              <a:ext uri="{FF2B5EF4-FFF2-40B4-BE49-F238E27FC236}">
                <a16:creationId xmlns:a16="http://schemas.microsoft.com/office/drawing/2014/main" id="{11589457-DC26-4378-AB8C-EF8B9C45238A}"/>
              </a:ext>
            </a:extLst>
          </p:cNvPr>
          <p:cNvSpPr txBox="1"/>
          <p:nvPr/>
        </p:nvSpPr>
        <p:spPr>
          <a:xfrm>
            <a:off x="7599176" y="2400360"/>
            <a:ext cx="3067828" cy="430887"/>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100" b="1" dirty="0">
                <a:solidFill>
                  <a:srgbClr val="002060"/>
                </a:solidFill>
              </a:rPr>
              <a:t>नकुहिने फोहर</a:t>
            </a:r>
            <a:endParaRPr lang="en-US" sz="1100" b="1" dirty="0">
              <a:solidFill>
                <a:srgbClr val="002060"/>
              </a:solidFill>
            </a:endParaRPr>
          </a:p>
          <a:p>
            <a:pPr algn="ctr"/>
            <a:r>
              <a:rPr lang="ne-NP" sz="1100" dirty="0">
                <a:solidFill>
                  <a:srgbClr val="002060"/>
                </a:solidFill>
              </a:rPr>
              <a:t>(पुन</a:t>
            </a:r>
            <a:r>
              <a:rPr lang="en-US" sz="1100" dirty="0">
                <a:solidFill>
                  <a:srgbClr val="002060"/>
                </a:solidFill>
                <a:latin typeface="Preeti" pitchFamily="2" charset="0"/>
              </a:rPr>
              <a:t>M</a:t>
            </a:r>
            <a:r>
              <a:rPr lang="ne-NP" sz="1100" dirty="0">
                <a:solidFill>
                  <a:srgbClr val="002060"/>
                </a:solidFill>
                <a:latin typeface="Preeti" pitchFamily="2" charset="0"/>
              </a:rPr>
              <a:t> प्रयोग, </a:t>
            </a:r>
            <a:r>
              <a:rPr lang="ne-NP" sz="1100" dirty="0" err="1">
                <a:solidFill>
                  <a:srgbClr val="002060"/>
                </a:solidFill>
                <a:latin typeface="Preeti" pitchFamily="2" charset="0"/>
              </a:rPr>
              <a:t>पुनरचक्रिय</a:t>
            </a:r>
            <a:r>
              <a:rPr lang="ne-NP" sz="1100" dirty="0">
                <a:solidFill>
                  <a:srgbClr val="002060"/>
                </a:solidFill>
                <a:latin typeface="Preeti" pitchFamily="2" charset="0"/>
              </a:rPr>
              <a:t> गर्न मिल्ने र नमिल्ने</a:t>
            </a:r>
            <a:r>
              <a:rPr lang="en-US" sz="1100" b="1" dirty="0">
                <a:solidFill>
                  <a:srgbClr val="002060"/>
                </a:solidFill>
              </a:rPr>
              <a:t>)</a:t>
            </a:r>
          </a:p>
        </p:txBody>
      </p:sp>
      <p:sp>
        <p:nvSpPr>
          <p:cNvPr id="8" name="TextBox 7">
            <a:extLst>
              <a:ext uri="{FF2B5EF4-FFF2-40B4-BE49-F238E27FC236}">
                <a16:creationId xmlns:a16="http://schemas.microsoft.com/office/drawing/2014/main" id="{D7CBA031-A2DB-4100-8C4C-BAE2D1978F83}"/>
              </a:ext>
            </a:extLst>
          </p:cNvPr>
          <p:cNvSpPr txBox="1"/>
          <p:nvPr/>
        </p:nvSpPr>
        <p:spPr>
          <a:xfrm>
            <a:off x="10856654" y="3197186"/>
            <a:ext cx="1043455" cy="26161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100" dirty="0" err="1">
                <a:solidFill>
                  <a:srgbClr val="00B050"/>
                </a:solidFill>
              </a:rPr>
              <a:t>कम्पोस्टिंग</a:t>
            </a:r>
            <a:endParaRPr lang="en-US" sz="1100" b="1" dirty="0">
              <a:solidFill>
                <a:srgbClr val="00B050"/>
              </a:solidFill>
            </a:endParaRPr>
          </a:p>
        </p:txBody>
      </p:sp>
      <p:sp>
        <p:nvSpPr>
          <p:cNvPr id="9" name="TextBox 8">
            <a:extLst>
              <a:ext uri="{FF2B5EF4-FFF2-40B4-BE49-F238E27FC236}">
                <a16:creationId xmlns:a16="http://schemas.microsoft.com/office/drawing/2014/main" id="{3AD0BD48-924D-4B31-B3E2-597D91AB6E93}"/>
              </a:ext>
            </a:extLst>
          </p:cNvPr>
          <p:cNvSpPr txBox="1"/>
          <p:nvPr/>
        </p:nvSpPr>
        <p:spPr>
          <a:xfrm>
            <a:off x="8354513" y="4520677"/>
            <a:ext cx="1858332" cy="646331"/>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ne-NP" sz="1200" dirty="0">
                <a:solidFill>
                  <a:srgbClr val="002060"/>
                </a:solidFill>
              </a:rPr>
              <a:t>पुन</a:t>
            </a:r>
            <a:r>
              <a:rPr lang="en-US" sz="1200" dirty="0">
                <a:solidFill>
                  <a:srgbClr val="002060"/>
                </a:solidFill>
                <a:latin typeface="Preeti" pitchFamily="2" charset="0"/>
              </a:rPr>
              <a:t>M</a:t>
            </a:r>
            <a:r>
              <a:rPr lang="ne-NP" sz="1200" dirty="0">
                <a:solidFill>
                  <a:srgbClr val="002060"/>
                </a:solidFill>
                <a:latin typeface="Preeti" pitchFamily="2" charset="0"/>
              </a:rPr>
              <a:t> प्रयोग, </a:t>
            </a:r>
            <a:r>
              <a:rPr lang="ne-NP" sz="1200" dirty="0" err="1">
                <a:solidFill>
                  <a:srgbClr val="002060"/>
                </a:solidFill>
                <a:latin typeface="Preeti" pitchFamily="2" charset="0"/>
              </a:rPr>
              <a:t>पुनरचक्रिय</a:t>
            </a:r>
            <a:r>
              <a:rPr lang="ne-NP" sz="1200" dirty="0">
                <a:solidFill>
                  <a:srgbClr val="002060"/>
                </a:solidFill>
                <a:latin typeface="Preeti" pitchFamily="2" charset="0"/>
              </a:rPr>
              <a:t> गर्न मिल्ने फोहर</a:t>
            </a:r>
            <a:r>
              <a:rPr lang="en-US" sz="1200" b="1" dirty="0">
                <a:solidFill>
                  <a:srgbClr val="002060"/>
                </a:solidFill>
              </a:rPr>
              <a:t>(</a:t>
            </a:r>
            <a:r>
              <a:rPr lang="ne-NP" sz="1200" dirty="0">
                <a:solidFill>
                  <a:srgbClr val="002060"/>
                </a:solidFill>
                <a:latin typeface="Preeti" pitchFamily="2" charset="0"/>
              </a:rPr>
              <a:t>८०</a:t>
            </a:r>
            <a:r>
              <a:rPr lang="ne-NP" sz="1050" dirty="0">
                <a:solidFill>
                  <a:srgbClr val="002060"/>
                </a:solidFill>
                <a:latin typeface="Mangal" panose="02040503050203030202" pitchFamily="18" charset="0"/>
                <a:cs typeface="Mangal" panose="02040503050203030202" pitchFamily="18" charset="0"/>
              </a:rPr>
              <a:t>%</a:t>
            </a:r>
            <a:r>
              <a:rPr lang="ne-NP" sz="1200" dirty="0">
                <a:solidFill>
                  <a:srgbClr val="002060"/>
                </a:solidFill>
                <a:latin typeface="Mangal" panose="02040503050203030202" pitchFamily="18" charset="0"/>
                <a:cs typeface="Mangal" panose="02040503050203030202" pitchFamily="18" charset="0"/>
              </a:rPr>
              <a:t>) </a:t>
            </a:r>
            <a:r>
              <a:rPr lang="en-US" sz="1200" b="1" dirty="0">
                <a:solidFill>
                  <a:srgbClr val="002060"/>
                </a:solidFill>
              </a:rPr>
              <a:t>– </a:t>
            </a:r>
            <a:r>
              <a:rPr lang="ne-NP" sz="1200" dirty="0">
                <a:solidFill>
                  <a:srgbClr val="002060"/>
                </a:solidFill>
                <a:highlight>
                  <a:srgbClr val="FFFF00"/>
                </a:highlight>
              </a:rPr>
              <a:t>आमदानीको </a:t>
            </a:r>
            <a:r>
              <a:rPr lang="ne-NP" sz="1200" dirty="0" err="1">
                <a:solidFill>
                  <a:srgbClr val="002060"/>
                </a:solidFill>
                <a:highlight>
                  <a:srgbClr val="FFFF00"/>
                </a:highlight>
              </a:rPr>
              <a:t>बैकल्पिक</a:t>
            </a:r>
            <a:r>
              <a:rPr lang="ne-NP" sz="1200" dirty="0">
                <a:solidFill>
                  <a:srgbClr val="002060"/>
                </a:solidFill>
                <a:highlight>
                  <a:srgbClr val="FFFF00"/>
                </a:highlight>
              </a:rPr>
              <a:t> श्रोत</a:t>
            </a:r>
            <a:endParaRPr lang="en-US" sz="1200" b="1" dirty="0">
              <a:solidFill>
                <a:srgbClr val="002060"/>
              </a:solidFill>
              <a:highlight>
                <a:srgbClr val="FFFF00"/>
              </a:highlight>
            </a:endParaRPr>
          </a:p>
        </p:txBody>
      </p:sp>
      <p:cxnSp>
        <p:nvCxnSpPr>
          <p:cNvPr id="10" name="Elbow Connector 9">
            <a:extLst>
              <a:ext uri="{FF2B5EF4-FFF2-40B4-BE49-F238E27FC236}">
                <a16:creationId xmlns:a16="http://schemas.microsoft.com/office/drawing/2014/main" id="{026A8020-7B2E-415F-BE0B-5193FDCAA3C8}"/>
              </a:ext>
            </a:extLst>
          </p:cNvPr>
          <p:cNvCxnSpPr>
            <a:cxnSpLocks/>
            <a:stCxn id="8" idx="2"/>
            <a:endCxn id="24" idx="0"/>
          </p:cNvCxnSpPr>
          <p:nvPr/>
        </p:nvCxnSpPr>
        <p:spPr bwMode="auto">
          <a:xfrm rot="16200000" flipH="1">
            <a:off x="11196099" y="3641079"/>
            <a:ext cx="441421" cy="76854"/>
          </a:xfrm>
          <a:prstGeom prst="bentConnector3">
            <a:avLst>
              <a:gd name="adj1" fmla="val 50000"/>
            </a:avLst>
          </a:prstGeom>
          <a:solidFill>
            <a:schemeClr val="accent1"/>
          </a:solidFill>
          <a:ln w="22225" cap="flat" cmpd="sng" algn="ctr">
            <a:solidFill>
              <a:srgbClr val="00B050"/>
            </a:solidFill>
            <a:prstDash val="solid"/>
            <a:round/>
            <a:headEnd type="none" w="med" len="med"/>
            <a:tailEnd type="arrow"/>
          </a:ln>
          <a:effectLst/>
        </p:spPr>
      </p:cxnSp>
      <p:cxnSp>
        <p:nvCxnSpPr>
          <p:cNvPr id="14" name="Shape 16">
            <a:extLst>
              <a:ext uri="{FF2B5EF4-FFF2-40B4-BE49-F238E27FC236}">
                <a16:creationId xmlns:a16="http://schemas.microsoft.com/office/drawing/2014/main" id="{59967D5E-12FF-4502-80CE-53763F9D316C}"/>
              </a:ext>
            </a:extLst>
          </p:cNvPr>
          <p:cNvCxnSpPr>
            <a:cxnSpLocks/>
            <a:stCxn id="7" idx="2"/>
            <a:endCxn id="21" idx="0"/>
          </p:cNvCxnSpPr>
          <p:nvPr/>
        </p:nvCxnSpPr>
        <p:spPr bwMode="auto">
          <a:xfrm rot="5400000">
            <a:off x="8691227" y="3077304"/>
            <a:ext cx="687920" cy="195806"/>
          </a:xfrm>
          <a:prstGeom prst="bentConnector3">
            <a:avLst>
              <a:gd name="adj1" fmla="val 50000"/>
            </a:avLst>
          </a:prstGeom>
          <a:solidFill>
            <a:schemeClr val="accent1"/>
          </a:solidFill>
          <a:ln w="22225" cap="flat" cmpd="sng" algn="ctr">
            <a:solidFill>
              <a:srgbClr val="0070C0"/>
            </a:solidFill>
            <a:prstDash val="solid"/>
            <a:round/>
            <a:headEnd type="none" w="med" len="med"/>
            <a:tailEnd type="arrow"/>
          </a:ln>
          <a:effectLst/>
        </p:spPr>
      </p:cxnSp>
      <p:cxnSp>
        <p:nvCxnSpPr>
          <p:cNvPr id="16" name="Shape 17">
            <a:extLst>
              <a:ext uri="{FF2B5EF4-FFF2-40B4-BE49-F238E27FC236}">
                <a16:creationId xmlns:a16="http://schemas.microsoft.com/office/drawing/2014/main" id="{8392ADDC-E85F-4D29-B4AE-44B8C334ECA3}"/>
              </a:ext>
            </a:extLst>
          </p:cNvPr>
          <p:cNvCxnSpPr>
            <a:cxnSpLocks/>
            <a:stCxn id="110" idx="2"/>
            <a:endCxn id="7" idx="0"/>
          </p:cNvCxnSpPr>
          <p:nvPr/>
        </p:nvCxnSpPr>
        <p:spPr bwMode="auto">
          <a:xfrm rot="5400000">
            <a:off x="9119697" y="2221605"/>
            <a:ext cx="192148" cy="165362"/>
          </a:xfrm>
          <a:prstGeom prst="bentConnector3">
            <a:avLst>
              <a:gd name="adj1" fmla="val 50000"/>
            </a:avLst>
          </a:prstGeom>
          <a:solidFill>
            <a:schemeClr val="accent1"/>
          </a:solidFill>
          <a:ln w="22225" cap="flat" cmpd="sng" algn="ctr">
            <a:solidFill>
              <a:srgbClr val="0070C0"/>
            </a:solidFill>
            <a:prstDash val="solid"/>
            <a:round/>
            <a:headEnd type="none" w="med" len="med"/>
            <a:tailEnd type="arrow"/>
          </a:ln>
          <a:effectLst/>
        </p:spPr>
      </p:cxnSp>
      <p:cxnSp>
        <p:nvCxnSpPr>
          <p:cNvPr id="17" name="Shape 18">
            <a:extLst>
              <a:ext uri="{FF2B5EF4-FFF2-40B4-BE49-F238E27FC236}">
                <a16:creationId xmlns:a16="http://schemas.microsoft.com/office/drawing/2014/main" id="{1C5758F0-2497-4092-A22A-7A7F3D2FD167}"/>
              </a:ext>
            </a:extLst>
          </p:cNvPr>
          <p:cNvCxnSpPr>
            <a:cxnSpLocks/>
            <a:stCxn id="110" idx="3"/>
            <a:endCxn id="6" idx="0"/>
          </p:cNvCxnSpPr>
          <p:nvPr/>
        </p:nvCxnSpPr>
        <p:spPr bwMode="auto">
          <a:xfrm>
            <a:off x="11240022" y="1854269"/>
            <a:ext cx="138361" cy="347469"/>
          </a:xfrm>
          <a:prstGeom prst="bentConnector2">
            <a:avLst/>
          </a:prstGeom>
          <a:solidFill>
            <a:schemeClr val="accent1"/>
          </a:solidFill>
          <a:ln w="22225" cap="flat" cmpd="sng" algn="ctr">
            <a:solidFill>
              <a:srgbClr val="00B050"/>
            </a:solidFill>
            <a:prstDash val="solid"/>
            <a:round/>
            <a:headEnd type="none" w="med" len="med"/>
            <a:tailEnd type="arrow"/>
          </a:ln>
          <a:effectLst/>
        </p:spPr>
      </p:cxnSp>
      <p:cxnSp>
        <p:nvCxnSpPr>
          <p:cNvPr id="18" name="Elbow Connector 19">
            <a:extLst>
              <a:ext uri="{FF2B5EF4-FFF2-40B4-BE49-F238E27FC236}">
                <a16:creationId xmlns:a16="http://schemas.microsoft.com/office/drawing/2014/main" id="{0E0AAB26-2EAB-47A3-BB1C-C03F7CE5EB59}"/>
              </a:ext>
            </a:extLst>
          </p:cNvPr>
          <p:cNvCxnSpPr>
            <a:cxnSpLocks/>
            <a:stCxn id="6" idx="2"/>
          </p:cNvCxnSpPr>
          <p:nvPr/>
        </p:nvCxnSpPr>
        <p:spPr bwMode="auto">
          <a:xfrm rot="16200000" flipH="1">
            <a:off x="11122886" y="2872733"/>
            <a:ext cx="550652" cy="39658"/>
          </a:xfrm>
          <a:prstGeom prst="bentConnector3">
            <a:avLst>
              <a:gd name="adj1" fmla="val 50000"/>
            </a:avLst>
          </a:prstGeom>
          <a:solidFill>
            <a:schemeClr val="accent1"/>
          </a:solidFill>
          <a:ln w="22225" cap="flat" cmpd="sng" algn="ctr">
            <a:solidFill>
              <a:srgbClr val="00B050"/>
            </a:solidFill>
            <a:prstDash val="solid"/>
            <a:round/>
            <a:headEnd type="none" w="med" len="med"/>
            <a:tailEnd type="arrow"/>
          </a:ln>
          <a:effectLst/>
        </p:spPr>
      </p:cxnSp>
      <p:cxnSp>
        <p:nvCxnSpPr>
          <p:cNvPr id="20" name="Shape 22">
            <a:extLst>
              <a:ext uri="{FF2B5EF4-FFF2-40B4-BE49-F238E27FC236}">
                <a16:creationId xmlns:a16="http://schemas.microsoft.com/office/drawing/2014/main" id="{58F7761A-4066-422E-A0AE-9870165362B0}"/>
              </a:ext>
            </a:extLst>
          </p:cNvPr>
          <p:cNvCxnSpPr>
            <a:cxnSpLocks/>
            <a:stCxn id="288" idx="2"/>
            <a:endCxn id="237" idx="3"/>
          </p:cNvCxnSpPr>
          <p:nvPr/>
        </p:nvCxnSpPr>
        <p:spPr>
          <a:xfrm rot="5400000">
            <a:off x="8935763" y="4929230"/>
            <a:ext cx="2295073" cy="645043"/>
          </a:xfrm>
          <a:prstGeom prst="bentConnector2">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D779DF1-3D5A-437E-AE12-FCA0FFADD5D5}"/>
              </a:ext>
            </a:extLst>
          </p:cNvPr>
          <p:cNvSpPr txBox="1"/>
          <p:nvPr/>
        </p:nvSpPr>
        <p:spPr>
          <a:xfrm>
            <a:off x="8261704" y="3519167"/>
            <a:ext cx="1351160" cy="600164"/>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100" b="1" dirty="0">
                <a:solidFill>
                  <a:srgbClr val="002060"/>
                </a:solidFill>
              </a:rPr>
              <a:t>नगरपालिकाको </a:t>
            </a:r>
            <a:r>
              <a:rPr lang="ne-NP" sz="1100" b="1" dirty="0" err="1">
                <a:solidFill>
                  <a:srgbClr val="002060"/>
                </a:solidFill>
              </a:rPr>
              <a:t>संलकन</a:t>
            </a:r>
            <a:r>
              <a:rPr lang="ne-NP" sz="1100" b="1" dirty="0">
                <a:solidFill>
                  <a:srgbClr val="002060"/>
                </a:solidFill>
              </a:rPr>
              <a:t> तथा भण्डारण केन्द्र</a:t>
            </a:r>
            <a:endParaRPr lang="en-US" sz="1100" b="1" dirty="0">
              <a:solidFill>
                <a:srgbClr val="002060"/>
              </a:solidFill>
            </a:endParaRPr>
          </a:p>
        </p:txBody>
      </p:sp>
      <p:cxnSp>
        <p:nvCxnSpPr>
          <p:cNvPr id="22" name="Shape 16">
            <a:extLst>
              <a:ext uri="{FF2B5EF4-FFF2-40B4-BE49-F238E27FC236}">
                <a16:creationId xmlns:a16="http://schemas.microsoft.com/office/drawing/2014/main" id="{3A3D9697-4109-4769-9825-5C5B78648D19}"/>
              </a:ext>
            </a:extLst>
          </p:cNvPr>
          <p:cNvCxnSpPr>
            <a:cxnSpLocks/>
            <a:stCxn id="21" idx="2"/>
            <a:endCxn id="9" idx="0"/>
          </p:cNvCxnSpPr>
          <p:nvPr/>
        </p:nvCxnSpPr>
        <p:spPr bwMode="auto">
          <a:xfrm rot="16200000" flipH="1">
            <a:off x="8909808" y="4146806"/>
            <a:ext cx="401346" cy="346395"/>
          </a:xfrm>
          <a:prstGeom prst="bentConnector3">
            <a:avLst>
              <a:gd name="adj1" fmla="val 50000"/>
            </a:avLst>
          </a:prstGeom>
          <a:solidFill>
            <a:schemeClr val="accent1"/>
          </a:solidFill>
          <a:ln w="22225" cap="flat" cmpd="sng" algn="ctr">
            <a:solidFill>
              <a:srgbClr val="0070C0"/>
            </a:solidFill>
            <a:prstDash val="solid"/>
            <a:round/>
            <a:headEnd type="none" w="med" len="med"/>
            <a:tailEnd type="arrow"/>
          </a:ln>
          <a:effectLst/>
        </p:spPr>
      </p:cxnSp>
      <p:sp>
        <p:nvSpPr>
          <p:cNvPr id="23" name="TextBox 22">
            <a:extLst>
              <a:ext uri="{FF2B5EF4-FFF2-40B4-BE49-F238E27FC236}">
                <a16:creationId xmlns:a16="http://schemas.microsoft.com/office/drawing/2014/main" id="{26853C3E-72D3-4759-B166-6B10DD1BDDCE}"/>
              </a:ext>
            </a:extLst>
          </p:cNvPr>
          <p:cNvSpPr txBox="1"/>
          <p:nvPr/>
        </p:nvSpPr>
        <p:spPr>
          <a:xfrm>
            <a:off x="540375" y="1851905"/>
            <a:ext cx="3459927" cy="584775"/>
          </a:xfrm>
          <a:prstGeom prst="rect">
            <a:avLst/>
          </a:prstGeom>
          <a:solidFill>
            <a:schemeClr val="accent4">
              <a:lumMod val="20000"/>
              <a:lumOff val="80000"/>
            </a:schemeClr>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400" dirty="0">
                <a:solidFill>
                  <a:srgbClr val="FF0000"/>
                </a:solidFill>
              </a:rPr>
              <a:t>स्वास्थ्य संस्थाहरूबाट निस्कने </a:t>
            </a:r>
          </a:p>
          <a:p>
            <a:pPr algn="ctr"/>
            <a:r>
              <a:rPr lang="ne-NP" sz="1800" dirty="0" err="1">
                <a:solidFill>
                  <a:srgbClr val="FF0000"/>
                </a:solidFill>
              </a:rPr>
              <a:t>स्वास्थ्यजन्य</a:t>
            </a:r>
            <a:r>
              <a:rPr lang="ne-NP" sz="1800" dirty="0">
                <a:solidFill>
                  <a:srgbClr val="FF0000"/>
                </a:solidFill>
              </a:rPr>
              <a:t> फोहर</a:t>
            </a:r>
            <a:endParaRPr lang="en-US" sz="1400" b="1" dirty="0">
              <a:solidFill>
                <a:srgbClr val="FF0000"/>
              </a:solidFill>
            </a:endParaRPr>
          </a:p>
        </p:txBody>
      </p:sp>
      <p:sp>
        <p:nvSpPr>
          <p:cNvPr id="24" name="TextBox 23">
            <a:extLst>
              <a:ext uri="{FF2B5EF4-FFF2-40B4-BE49-F238E27FC236}">
                <a16:creationId xmlns:a16="http://schemas.microsoft.com/office/drawing/2014/main" id="{38398AE1-1424-426A-977C-A5DEACC2C647}"/>
              </a:ext>
            </a:extLst>
          </p:cNvPr>
          <p:cNvSpPr txBox="1"/>
          <p:nvPr/>
        </p:nvSpPr>
        <p:spPr>
          <a:xfrm>
            <a:off x="11027033" y="3900217"/>
            <a:ext cx="856406"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100" b="1" dirty="0" err="1">
                <a:solidFill>
                  <a:srgbClr val="00B050"/>
                </a:solidFill>
              </a:rPr>
              <a:t>कम्पोष्ट</a:t>
            </a:r>
            <a:r>
              <a:rPr lang="ne-NP" sz="1100" b="1" dirty="0">
                <a:solidFill>
                  <a:srgbClr val="00B050"/>
                </a:solidFill>
              </a:rPr>
              <a:t> मल</a:t>
            </a:r>
            <a:endParaRPr lang="en-US" sz="1100" b="1" dirty="0">
              <a:solidFill>
                <a:srgbClr val="00B050"/>
              </a:solidFill>
            </a:endParaRPr>
          </a:p>
        </p:txBody>
      </p:sp>
      <p:cxnSp>
        <p:nvCxnSpPr>
          <p:cNvPr id="25" name="Straight Connector 24">
            <a:extLst>
              <a:ext uri="{FF2B5EF4-FFF2-40B4-BE49-F238E27FC236}">
                <a16:creationId xmlns:a16="http://schemas.microsoft.com/office/drawing/2014/main" id="{0A4A2959-88AE-42F8-97F3-01BCADC1613E}"/>
              </a:ext>
            </a:extLst>
          </p:cNvPr>
          <p:cNvCxnSpPr>
            <a:cxnSpLocks/>
            <a:stCxn id="21" idx="3"/>
            <a:endCxn id="288" idx="1"/>
          </p:cNvCxnSpPr>
          <p:nvPr/>
        </p:nvCxnSpPr>
        <p:spPr>
          <a:xfrm flipV="1">
            <a:off x="9612864" y="3804133"/>
            <a:ext cx="231380" cy="1511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A7E212D-EFED-476C-8E6E-AA78C011FE7D}"/>
              </a:ext>
            </a:extLst>
          </p:cNvPr>
          <p:cNvSpPr txBox="1"/>
          <p:nvPr/>
        </p:nvSpPr>
        <p:spPr>
          <a:xfrm>
            <a:off x="6284204" y="4253564"/>
            <a:ext cx="111118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200" dirty="0">
                <a:solidFill>
                  <a:srgbClr val="FF0000"/>
                </a:solidFill>
              </a:rPr>
              <a:t>अन</a:t>
            </a:r>
            <a:r>
              <a:rPr lang="ne-NP" sz="1200" dirty="0">
                <a:solidFill>
                  <a:srgbClr val="FF0000"/>
                </a:solidFill>
                <a:latin typeface="Mangal" panose="02040503050203030202" pitchFamily="18" charset="0"/>
                <a:cs typeface="Mangal" panose="02040503050203030202" pitchFamily="18" charset="0"/>
              </a:rPr>
              <a:t>/ अफ साइट उपचार/ </a:t>
            </a:r>
            <a:r>
              <a:rPr lang="ne-NP" sz="1200" dirty="0" err="1">
                <a:solidFill>
                  <a:srgbClr val="FF0000"/>
                </a:solidFill>
                <a:latin typeface="Mangal" panose="02040503050203030202" pitchFamily="18" charset="0"/>
                <a:cs typeface="Mangal" panose="02040503050203030202" pitchFamily="18" charset="0"/>
              </a:rPr>
              <a:t>निर्मलीकरण</a:t>
            </a:r>
            <a:endParaRPr lang="en-US" sz="1200" b="1" dirty="0">
              <a:solidFill>
                <a:srgbClr val="FF0000"/>
              </a:solidFill>
            </a:endParaRPr>
          </a:p>
        </p:txBody>
      </p:sp>
      <p:cxnSp>
        <p:nvCxnSpPr>
          <p:cNvPr id="30" name="Shape 16">
            <a:extLst>
              <a:ext uri="{FF2B5EF4-FFF2-40B4-BE49-F238E27FC236}">
                <a16:creationId xmlns:a16="http://schemas.microsoft.com/office/drawing/2014/main" id="{3D2A5D83-E56C-4BD1-8A86-885487174832}"/>
              </a:ext>
            </a:extLst>
          </p:cNvPr>
          <p:cNvCxnSpPr>
            <a:cxnSpLocks/>
            <a:endCxn id="224" idx="1"/>
          </p:cNvCxnSpPr>
          <p:nvPr/>
        </p:nvCxnSpPr>
        <p:spPr bwMode="auto">
          <a:xfrm>
            <a:off x="3141920" y="4363906"/>
            <a:ext cx="3101221" cy="1009280"/>
          </a:xfrm>
          <a:prstGeom prst="bentConnector3">
            <a:avLst>
              <a:gd name="adj1" fmla="val 95255"/>
            </a:avLst>
          </a:prstGeom>
          <a:solidFill>
            <a:schemeClr val="accent1"/>
          </a:solidFill>
          <a:ln w="22225" cap="flat" cmpd="sng" algn="ctr">
            <a:solidFill>
              <a:srgbClr val="FFC000"/>
            </a:solidFill>
            <a:prstDash val="solid"/>
            <a:round/>
            <a:headEnd type="none" w="med" len="med"/>
            <a:tailEnd type="arrow"/>
          </a:ln>
          <a:effectLst/>
        </p:spPr>
      </p:cxnSp>
      <p:cxnSp>
        <p:nvCxnSpPr>
          <p:cNvPr id="31" name="Shape 16">
            <a:extLst>
              <a:ext uri="{FF2B5EF4-FFF2-40B4-BE49-F238E27FC236}">
                <a16:creationId xmlns:a16="http://schemas.microsoft.com/office/drawing/2014/main" id="{CE179861-FFFC-4545-8CB9-6DB934A409F1}"/>
              </a:ext>
            </a:extLst>
          </p:cNvPr>
          <p:cNvCxnSpPr>
            <a:cxnSpLocks/>
            <a:stCxn id="86" idx="3"/>
            <a:endCxn id="27" idx="0"/>
          </p:cNvCxnSpPr>
          <p:nvPr/>
        </p:nvCxnSpPr>
        <p:spPr bwMode="auto">
          <a:xfrm>
            <a:off x="5403442" y="3600303"/>
            <a:ext cx="1436354" cy="653261"/>
          </a:xfrm>
          <a:prstGeom prst="bentConnector2">
            <a:avLst/>
          </a:prstGeom>
          <a:solidFill>
            <a:schemeClr val="accent1"/>
          </a:solidFill>
          <a:ln w="22225" cap="flat" cmpd="sng" algn="ctr">
            <a:solidFill>
              <a:schemeClr val="tx1"/>
            </a:solidFill>
            <a:prstDash val="solid"/>
            <a:round/>
            <a:headEnd type="none" w="med" len="med"/>
            <a:tailEnd type="arrow"/>
          </a:ln>
          <a:effectLst/>
        </p:spPr>
      </p:cxnSp>
      <p:cxnSp>
        <p:nvCxnSpPr>
          <p:cNvPr id="35" name="Shape 16">
            <a:extLst>
              <a:ext uri="{FF2B5EF4-FFF2-40B4-BE49-F238E27FC236}">
                <a16:creationId xmlns:a16="http://schemas.microsoft.com/office/drawing/2014/main" id="{3FF4BF34-A960-492E-9ABB-3B72B889BE9B}"/>
              </a:ext>
            </a:extLst>
          </p:cNvPr>
          <p:cNvCxnSpPr>
            <a:cxnSpLocks/>
            <a:stCxn id="74" idx="3"/>
            <a:endCxn id="21" idx="0"/>
          </p:cNvCxnSpPr>
          <p:nvPr/>
        </p:nvCxnSpPr>
        <p:spPr bwMode="auto">
          <a:xfrm>
            <a:off x="5406412" y="3029134"/>
            <a:ext cx="3530872" cy="490033"/>
          </a:xfrm>
          <a:prstGeom prst="bentConnector2">
            <a:avLst/>
          </a:prstGeom>
          <a:solidFill>
            <a:schemeClr val="accent1"/>
          </a:solidFill>
          <a:ln w="22225" cap="flat" cmpd="sng" algn="ctr">
            <a:solidFill>
              <a:schemeClr val="tx1"/>
            </a:solidFill>
            <a:prstDash val="solid"/>
            <a:round/>
            <a:headEnd type="none" w="med" len="med"/>
            <a:tailEnd type="arrow"/>
          </a:ln>
          <a:effectLst/>
        </p:spPr>
      </p:cxnSp>
      <p:sp>
        <p:nvSpPr>
          <p:cNvPr id="64" name="Rectangle 63">
            <a:extLst>
              <a:ext uri="{FF2B5EF4-FFF2-40B4-BE49-F238E27FC236}">
                <a16:creationId xmlns:a16="http://schemas.microsoft.com/office/drawing/2014/main" id="{FCAC8D37-410E-479E-90F9-9F38E9FF3FAF}"/>
              </a:ext>
            </a:extLst>
          </p:cNvPr>
          <p:cNvSpPr/>
          <p:nvPr/>
        </p:nvSpPr>
        <p:spPr>
          <a:xfrm>
            <a:off x="9283679" y="684485"/>
            <a:ext cx="1776726" cy="645808"/>
          </a:xfrm>
          <a:prstGeom prst="rect">
            <a:avLst/>
          </a:prstGeom>
          <a:solidFill>
            <a:schemeClr val="accent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1400" dirty="0">
                <a:ln w="0"/>
                <a:solidFill>
                  <a:schemeClr val="tx1"/>
                </a:solidFill>
              </a:rPr>
              <a:t>सुशासन संरचना</a:t>
            </a:r>
            <a:r>
              <a:rPr lang="en-US" sz="1400" b="1" dirty="0">
                <a:ln w="0"/>
                <a:solidFill>
                  <a:schemeClr val="tx1"/>
                </a:solidFill>
              </a:rPr>
              <a:t> (</a:t>
            </a:r>
            <a:r>
              <a:rPr lang="ne-NP" sz="1400" dirty="0">
                <a:ln w="0"/>
                <a:solidFill>
                  <a:schemeClr val="tx1"/>
                </a:solidFill>
              </a:rPr>
              <a:t>नीति, नियम, एन, </a:t>
            </a:r>
            <a:r>
              <a:rPr lang="ne-NP" sz="1400" dirty="0" err="1">
                <a:ln w="0"/>
                <a:solidFill>
                  <a:schemeClr val="tx1"/>
                </a:solidFill>
              </a:rPr>
              <a:t>कार्यदिशा</a:t>
            </a:r>
            <a:r>
              <a:rPr lang="en-US" sz="1400" b="1" dirty="0">
                <a:ln w="0"/>
                <a:solidFill>
                  <a:schemeClr val="tx1"/>
                </a:solidFill>
              </a:rPr>
              <a:t>)</a:t>
            </a:r>
            <a:endParaRPr lang="en-US" sz="1400" b="1" dirty="0"/>
          </a:p>
        </p:txBody>
      </p:sp>
      <p:cxnSp>
        <p:nvCxnSpPr>
          <p:cNvPr id="168" name="Shape 16">
            <a:extLst>
              <a:ext uri="{FF2B5EF4-FFF2-40B4-BE49-F238E27FC236}">
                <a16:creationId xmlns:a16="http://schemas.microsoft.com/office/drawing/2014/main" id="{31886911-B269-4BBB-9C07-BCBE7410E534}"/>
              </a:ext>
            </a:extLst>
          </p:cNvPr>
          <p:cNvCxnSpPr>
            <a:cxnSpLocks/>
            <a:stCxn id="75" idx="3"/>
            <a:endCxn id="21" idx="0"/>
          </p:cNvCxnSpPr>
          <p:nvPr/>
        </p:nvCxnSpPr>
        <p:spPr bwMode="auto">
          <a:xfrm>
            <a:off x="5380675" y="3290781"/>
            <a:ext cx="3556609" cy="228386"/>
          </a:xfrm>
          <a:prstGeom prst="bentConnector2">
            <a:avLst/>
          </a:prstGeom>
          <a:solidFill>
            <a:schemeClr val="accent1"/>
          </a:solidFill>
          <a:ln w="22225" cap="flat" cmpd="sng" algn="ctr">
            <a:solidFill>
              <a:schemeClr val="tx1"/>
            </a:solidFill>
            <a:prstDash val="solid"/>
            <a:round/>
            <a:headEnd type="none" w="med" len="med"/>
            <a:tailEnd type="arrow"/>
          </a:ln>
          <a:effectLst/>
        </p:spPr>
      </p:cxnSp>
      <p:cxnSp>
        <p:nvCxnSpPr>
          <p:cNvPr id="185" name="Shape 16">
            <a:extLst>
              <a:ext uri="{FF2B5EF4-FFF2-40B4-BE49-F238E27FC236}">
                <a16:creationId xmlns:a16="http://schemas.microsoft.com/office/drawing/2014/main" id="{3F25A66B-67C6-4D09-96B8-91332F77E3BC}"/>
              </a:ext>
            </a:extLst>
          </p:cNvPr>
          <p:cNvCxnSpPr>
            <a:cxnSpLocks/>
            <a:stCxn id="94" idx="3"/>
            <a:endCxn id="27" idx="0"/>
          </p:cNvCxnSpPr>
          <p:nvPr/>
        </p:nvCxnSpPr>
        <p:spPr bwMode="auto">
          <a:xfrm>
            <a:off x="5394534" y="3841568"/>
            <a:ext cx="1445262" cy="411996"/>
          </a:xfrm>
          <a:prstGeom prst="bentConnector2">
            <a:avLst/>
          </a:prstGeom>
          <a:solidFill>
            <a:schemeClr val="accent1"/>
          </a:solidFill>
          <a:ln w="22225" cap="flat" cmpd="sng" algn="ctr">
            <a:solidFill>
              <a:schemeClr val="tx1"/>
            </a:solidFill>
            <a:prstDash val="solid"/>
            <a:round/>
            <a:headEnd type="none" w="med" len="med"/>
            <a:tailEnd type="arrow"/>
          </a:ln>
          <a:effectLst/>
        </p:spPr>
      </p:cxnSp>
      <p:cxnSp>
        <p:nvCxnSpPr>
          <p:cNvPr id="188" name="Shape 16">
            <a:extLst>
              <a:ext uri="{FF2B5EF4-FFF2-40B4-BE49-F238E27FC236}">
                <a16:creationId xmlns:a16="http://schemas.microsoft.com/office/drawing/2014/main" id="{854A62E9-BDA1-405E-BD56-5B189D34B839}"/>
              </a:ext>
            </a:extLst>
          </p:cNvPr>
          <p:cNvCxnSpPr>
            <a:cxnSpLocks/>
            <a:stCxn id="84" idx="3"/>
            <a:endCxn id="27" idx="0"/>
          </p:cNvCxnSpPr>
          <p:nvPr/>
        </p:nvCxnSpPr>
        <p:spPr bwMode="auto">
          <a:xfrm>
            <a:off x="3379176" y="4132129"/>
            <a:ext cx="3460620" cy="121435"/>
          </a:xfrm>
          <a:prstGeom prst="bentConnector2">
            <a:avLst/>
          </a:prstGeom>
          <a:solidFill>
            <a:schemeClr val="accent1"/>
          </a:solidFill>
          <a:ln w="22225" cap="flat" cmpd="sng" algn="ctr">
            <a:solidFill>
              <a:schemeClr val="tx1"/>
            </a:solidFill>
            <a:prstDash val="solid"/>
            <a:round/>
            <a:headEnd type="none" w="med" len="med"/>
            <a:tailEnd type="arrow"/>
          </a:ln>
          <a:effectLst/>
        </p:spPr>
      </p:cxnSp>
      <p:cxnSp>
        <p:nvCxnSpPr>
          <p:cNvPr id="193" name="Shape 16">
            <a:extLst>
              <a:ext uri="{FF2B5EF4-FFF2-40B4-BE49-F238E27FC236}">
                <a16:creationId xmlns:a16="http://schemas.microsoft.com/office/drawing/2014/main" id="{AB3E8CD8-3C38-42AD-9E9F-2CEA1B568C5C}"/>
              </a:ext>
            </a:extLst>
          </p:cNvPr>
          <p:cNvCxnSpPr>
            <a:cxnSpLocks/>
            <a:stCxn id="27" idx="3"/>
            <a:endCxn id="21" idx="1"/>
          </p:cNvCxnSpPr>
          <p:nvPr/>
        </p:nvCxnSpPr>
        <p:spPr bwMode="auto">
          <a:xfrm flipV="1">
            <a:off x="7395387" y="3819249"/>
            <a:ext cx="866317" cy="757481"/>
          </a:xfrm>
          <a:prstGeom prst="bentConnector3">
            <a:avLst>
              <a:gd name="adj1" fmla="val 50000"/>
            </a:avLst>
          </a:prstGeom>
          <a:solidFill>
            <a:schemeClr val="accent1"/>
          </a:solidFill>
          <a:ln w="22225" cap="flat" cmpd="sng" algn="ctr">
            <a:solidFill>
              <a:schemeClr val="tx1"/>
            </a:solidFill>
            <a:prstDash val="solid"/>
            <a:round/>
            <a:headEnd type="none" w="med" len="med"/>
            <a:tailEnd type="arrow"/>
          </a:ln>
          <a:effectLst/>
        </p:spPr>
      </p:cxnSp>
      <p:sp>
        <p:nvSpPr>
          <p:cNvPr id="224" name="TextBox 223">
            <a:extLst>
              <a:ext uri="{FF2B5EF4-FFF2-40B4-BE49-F238E27FC236}">
                <a16:creationId xmlns:a16="http://schemas.microsoft.com/office/drawing/2014/main" id="{E18A9B38-0C7A-4DE2-B699-6D9EAF1E7656}"/>
              </a:ext>
            </a:extLst>
          </p:cNvPr>
          <p:cNvSpPr txBox="1"/>
          <p:nvPr/>
        </p:nvSpPr>
        <p:spPr>
          <a:xfrm>
            <a:off x="6243141" y="5173131"/>
            <a:ext cx="129782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000" b="1" dirty="0" err="1">
                <a:solidFill>
                  <a:srgbClr val="FF0000"/>
                </a:solidFill>
                <a:highlight>
                  <a:srgbClr val="FFFF00"/>
                </a:highlight>
              </a:rPr>
              <a:t>ए.डी</a:t>
            </a:r>
            <a:r>
              <a:rPr lang="ne-NP" sz="1000" b="1" dirty="0">
                <a:solidFill>
                  <a:srgbClr val="FF0000"/>
                </a:solidFill>
                <a:highlight>
                  <a:srgbClr val="FFFF00"/>
                </a:highlight>
              </a:rPr>
              <a:t>., </a:t>
            </a:r>
            <a:r>
              <a:rPr lang="ne-NP" sz="1000" b="1" dirty="0" err="1">
                <a:solidFill>
                  <a:srgbClr val="FF0000"/>
                </a:solidFill>
                <a:highlight>
                  <a:srgbClr val="FFFF00"/>
                </a:highlight>
              </a:rPr>
              <a:t>सेप्टिक</a:t>
            </a:r>
            <a:r>
              <a:rPr lang="ne-NP" sz="1000" b="1" dirty="0">
                <a:solidFill>
                  <a:srgbClr val="FF0000"/>
                </a:solidFill>
                <a:highlight>
                  <a:srgbClr val="FFFF00"/>
                </a:highlight>
              </a:rPr>
              <a:t> </a:t>
            </a:r>
            <a:r>
              <a:rPr lang="ne-NP" sz="1000" b="1" dirty="0" err="1">
                <a:solidFill>
                  <a:srgbClr val="FF0000"/>
                </a:solidFill>
                <a:highlight>
                  <a:srgbClr val="FFFF00"/>
                </a:highlight>
              </a:rPr>
              <a:t>ट्यांक</a:t>
            </a:r>
            <a:r>
              <a:rPr lang="ne-NP" sz="1000" b="1" dirty="0">
                <a:solidFill>
                  <a:srgbClr val="FF0000"/>
                </a:solidFill>
                <a:highlight>
                  <a:srgbClr val="FFFF00"/>
                </a:highlight>
                <a:latin typeface="Mangal" panose="02040503050203030202" pitchFamily="18" charset="0"/>
                <a:cs typeface="Mangal" panose="02040503050203030202" pitchFamily="18" charset="0"/>
              </a:rPr>
              <a:t>/ </a:t>
            </a:r>
            <a:r>
              <a:rPr lang="ne-NP" sz="1000" b="1" dirty="0" err="1">
                <a:solidFill>
                  <a:srgbClr val="FF0000"/>
                </a:solidFill>
                <a:highlight>
                  <a:srgbClr val="FFFF00"/>
                </a:highlight>
                <a:latin typeface="Mangal" panose="02040503050203030202" pitchFamily="18" charset="0"/>
                <a:cs typeface="Mangal" panose="02040503050203030202" pitchFamily="18" charset="0"/>
              </a:rPr>
              <a:t>प्लासेन्टा</a:t>
            </a:r>
            <a:r>
              <a:rPr lang="ne-NP" sz="1000" b="1" dirty="0">
                <a:solidFill>
                  <a:srgbClr val="FF0000"/>
                </a:solidFill>
                <a:highlight>
                  <a:srgbClr val="FFFF00"/>
                </a:highlight>
                <a:latin typeface="Mangal" panose="02040503050203030202" pitchFamily="18" charset="0"/>
                <a:cs typeface="Mangal" panose="02040503050203030202" pitchFamily="18" charset="0"/>
              </a:rPr>
              <a:t> </a:t>
            </a:r>
            <a:r>
              <a:rPr lang="ne-NP" sz="1000" b="1" dirty="0" err="1">
                <a:solidFill>
                  <a:srgbClr val="FF0000"/>
                </a:solidFill>
                <a:highlight>
                  <a:srgbClr val="FFFF00"/>
                </a:highlight>
                <a:latin typeface="Mangal" panose="02040503050203030202" pitchFamily="18" charset="0"/>
                <a:cs typeface="Mangal" panose="02040503050203030202" pitchFamily="18" charset="0"/>
              </a:rPr>
              <a:t>पीट</a:t>
            </a:r>
            <a:endParaRPr lang="en-US" sz="1000" b="1" dirty="0">
              <a:solidFill>
                <a:srgbClr val="FF0000"/>
              </a:solidFill>
              <a:highlight>
                <a:srgbClr val="FFFF00"/>
              </a:highlight>
            </a:endParaRPr>
          </a:p>
        </p:txBody>
      </p:sp>
      <p:cxnSp>
        <p:nvCxnSpPr>
          <p:cNvPr id="229" name="Elbow Connector 9">
            <a:extLst>
              <a:ext uri="{FF2B5EF4-FFF2-40B4-BE49-F238E27FC236}">
                <a16:creationId xmlns:a16="http://schemas.microsoft.com/office/drawing/2014/main" id="{6850DB5E-4BB4-42AE-AD9F-AD9DC919FBBA}"/>
              </a:ext>
            </a:extLst>
          </p:cNvPr>
          <p:cNvCxnSpPr>
            <a:cxnSpLocks/>
            <a:stCxn id="6" idx="3"/>
            <a:endCxn id="224" idx="2"/>
          </p:cNvCxnSpPr>
          <p:nvPr/>
        </p:nvCxnSpPr>
        <p:spPr bwMode="auto">
          <a:xfrm flipH="1">
            <a:off x="6892055" y="2409487"/>
            <a:ext cx="5047904" cy="3163754"/>
          </a:xfrm>
          <a:prstGeom prst="bentConnector4">
            <a:avLst>
              <a:gd name="adj1" fmla="val -4529"/>
              <a:gd name="adj2" fmla="val 107226"/>
            </a:avLst>
          </a:prstGeom>
          <a:solidFill>
            <a:schemeClr val="accent1"/>
          </a:solidFill>
          <a:ln w="22225" cap="flat" cmpd="sng" algn="ctr">
            <a:solidFill>
              <a:srgbClr val="00B050"/>
            </a:solidFill>
            <a:prstDash val="solid"/>
            <a:round/>
            <a:headEnd type="none" w="med" len="med"/>
            <a:tailEnd type="arrow"/>
          </a:ln>
          <a:effectLst/>
        </p:spPr>
      </p:cxnSp>
      <p:sp>
        <p:nvSpPr>
          <p:cNvPr id="237" name="TextBox 236">
            <a:extLst>
              <a:ext uri="{FF2B5EF4-FFF2-40B4-BE49-F238E27FC236}">
                <a16:creationId xmlns:a16="http://schemas.microsoft.com/office/drawing/2014/main" id="{1A95F95C-C6A9-44CA-B35A-756159EDCE7A}"/>
              </a:ext>
            </a:extLst>
          </p:cNvPr>
          <p:cNvSpPr txBox="1"/>
          <p:nvPr/>
        </p:nvSpPr>
        <p:spPr>
          <a:xfrm>
            <a:off x="7098232" y="6106900"/>
            <a:ext cx="2662545" cy="584775"/>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ne-NP" sz="1600" b="1" dirty="0" err="1">
                <a:solidFill>
                  <a:srgbClr val="002060"/>
                </a:solidFill>
              </a:rPr>
              <a:t>फोहरमैलाको</a:t>
            </a:r>
            <a:r>
              <a:rPr lang="ne-NP" sz="1600" b="1" dirty="0">
                <a:solidFill>
                  <a:srgbClr val="002060"/>
                </a:solidFill>
              </a:rPr>
              <a:t> अन्तिम विसर्जन स्थल</a:t>
            </a:r>
            <a:endParaRPr lang="en-US" sz="1600" b="1" dirty="0">
              <a:solidFill>
                <a:srgbClr val="002060"/>
              </a:solidFill>
            </a:endParaRPr>
          </a:p>
        </p:txBody>
      </p:sp>
      <p:sp>
        <p:nvSpPr>
          <p:cNvPr id="238" name="TextBox 237">
            <a:extLst>
              <a:ext uri="{FF2B5EF4-FFF2-40B4-BE49-F238E27FC236}">
                <a16:creationId xmlns:a16="http://schemas.microsoft.com/office/drawing/2014/main" id="{362AC945-BA65-41A5-B2BE-8E9CABF1FD91}"/>
              </a:ext>
            </a:extLst>
          </p:cNvPr>
          <p:cNvSpPr txBox="1"/>
          <p:nvPr/>
        </p:nvSpPr>
        <p:spPr>
          <a:xfrm>
            <a:off x="7758002" y="5280387"/>
            <a:ext cx="123586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600" b="1" dirty="0">
                <a:solidFill>
                  <a:srgbClr val="00B050"/>
                </a:solidFill>
                <a:highlight>
                  <a:srgbClr val="FFFF00"/>
                </a:highlight>
              </a:rPr>
              <a:t>बायो </a:t>
            </a:r>
            <a:r>
              <a:rPr lang="ne-NP" sz="1600" b="1" dirty="0" err="1">
                <a:solidFill>
                  <a:srgbClr val="00B050"/>
                </a:solidFill>
                <a:highlight>
                  <a:srgbClr val="FFFF00"/>
                </a:highlight>
              </a:rPr>
              <a:t>ग्यास</a:t>
            </a:r>
            <a:endParaRPr lang="en-US" sz="1600" b="1" dirty="0">
              <a:solidFill>
                <a:srgbClr val="00B050"/>
              </a:solidFill>
              <a:highlight>
                <a:srgbClr val="FFFF00"/>
              </a:highlight>
            </a:endParaRPr>
          </a:p>
        </p:txBody>
      </p:sp>
      <p:cxnSp>
        <p:nvCxnSpPr>
          <p:cNvPr id="248" name="Straight Arrow Connector 247">
            <a:extLst>
              <a:ext uri="{FF2B5EF4-FFF2-40B4-BE49-F238E27FC236}">
                <a16:creationId xmlns:a16="http://schemas.microsoft.com/office/drawing/2014/main" id="{B5F9FE41-A322-4C59-8841-97100A2B9974}"/>
              </a:ext>
            </a:extLst>
          </p:cNvPr>
          <p:cNvCxnSpPr>
            <a:cxnSpLocks/>
            <a:stCxn id="224" idx="3"/>
            <a:endCxn id="238" idx="1"/>
          </p:cNvCxnSpPr>
          <p:nvPr/>
        </p:nvCxnSpPr>
        <p:spPr bwMode="auto">
          <a:xfrm>
            <a:off x="7540968" y="5373186"/>
            <a:ext cx="217034" cy="76478"/>
          </a:xfrm>
          <a:prstGeom prst="straightConnector1">
            <a:avLst/>
          </a:prstGeom>
          <a:solidFill>
            <a:schemeClr val="accent1"/>
          </a:solidFill>
          <a:ln w="22225" cap="flat" cmpd="sng" algn="ctr">
            <a:solidFill>
              <a:srgbClr val="FFC000"/>
            </a:solidFill>
            <a:prstDash val="solid"/>
            <a:round/>
            <a:headEnd type="none" w="med" len="med"/>
            <a:tailEnd type="arrow"/>
          </a:ln>
          <a:effectLst/>
        </p:spPr>
      </p:cxnSp>
      <p:sp>
        <p:nvSpPr>
          <p:cNvPr id="110" name="TextBox 109">
            <a:extLst>
              <a:ext uri="{FF2B5EF4-FFF2-40B4-BE49-F238E27FC236}">
                <a16:creationId xmlns:a16="http://schemas.microsoft.com/office/drawing/2014/main" id="{AF994EE6-19EB-4DC8-9372-05E5CFCC7860}"/>
              </a:ext>
            </a:extLst>
          </p:cNvPr>
          <p:cNvSpPr txBox="1"/>
          <p:nvPr/>
        </p:nvSpPr>
        <p:spPr>
          <a:xfrm>
            <a:off x="7356882" y="1500326"/>
            <a:ext cx="3883140" cy="707886"/>
          </a:xfrm>
          <a:prstGeom prst="rect">
            <a:avLst/>
          </a:prstGeom>
          <a:solidFill>
            <a:schemeClr val="accent4">
              <a:lumMod val="20000"/>
              <a:lumOff val="80000"/>
            </a:schemeClr>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ne-NP" sz="1200" dirty="0">
              <a:solidFill>
                <a:schemeClr val="tx1"/>
              </a:solidFill>
            </a:endParaRPr>
          </a:p>
          <a:p>
            <a:pPr algn="ctr"/>
            <a:r>
              <a:rPr lang="ne-NP" sz="1200" dirty="0" err="1">
                <a:solidFill>
                  <a:schemeClr val="tx1"/>
                </a:solidFill>
              </a:rPr>
              <a:t>घरधुरी</a:t>
            </a:r>
            <a:r>
              <a:rPr lang="ne-NP" sz="1200" dirty="0">
                <a:solidFill>
                  <a:schemeClr val="tx1"/>
                </a:solidFill>
              </a:rPr>
              <a:t>, </a:t>
            </a:r>
            <a:r>
              <a:rPr lang="ne-NP" sz="1200" dirty="0" err="1">
                <a:solidFill>
                  <a:schemeClr val="tx1"/>
                </a:solidFill>
              </a:rPr>
              <a:t>कलकारखाना</a:t>
            </a:r>
            <a:r>
              <a:rPr lang="ne-NP" sz="1200" dirty="0">
                <a:solidFill>
                  <a:schemeClr val="tx1"/>
                </a:solidFill>
              </a:rPr>
              <a:t>, </a:t>
            </a:r>
            <a:r>
              <a:rPr lang="ne-NP" sz="1200" dirty="0" err="1">
                <a:solidFill>
                  <a:schemeClr val="tx1"/>
                </a:solidFill>
              </a:rPr>
              <a:t>बिद्यालय</a:t>
            </a:r>
            <a:r>
              <a:rPr lang="ne-NP" sz="1200" dirty="0">
                <a:solidFill>
                  <a:schemeClr val="tx1"/>
                </a:solidFill>
              </a:rPr>
              <a:t>, उद्योग आदिबाट निस्कने </a:t>
            </a:r>
          </a:p>
          <a:p>
            <a:pPr algn="ctr"/>
            <a:r>
              <a:rPr lang="ne-NP" sz="1600" dirty="0">
                <a:solidFill>
                  <a:schemeClr val="tx1"/>
                </a:solidFill>
              </a:rPr>
              <a:t>सामान्य फोहर</a:t>
            </a:r>
            <a:endParaRPr lang="en-US" sz="1400" b="1" dirty="0">
              <a:solidFill>
                <a:schemeClr val="tx1"/>
              </a:solidFill>
            </a:endParaRPr>
          </a:p>
        </p:txBody>
      </p:sp>
      <p:cxnSp>
        <p:nvCxnSpPr>
          <p:cNvPr id="130" name="Shape 18">
            <a:extLst>
              <a:ext uri="{FF2B5EF4-FFF2-40B4-BE49-F238E27FC236}">
                <a16:creationId xmlns:a16="http://schemas.microsoft.com/office/drawing/2014/main" id="{6735D02F-F796-47DF-9C44-F1B6CE5C12E0}"/>
              </a:ext>
            </a:extLst>
          </p:cNvPr>
          <p:cNvCxnSpPr>
            <a:cxnSpLocks/>
            <a:stCxn id="5" idx="3"/>
            <a:endCxn id="110" idx="0"/>
          </p:cNvCxnSpPr>
          <p:nvPr/>
        </p:nvCxnSpPr>
        <p:spPr bwMode="auto">
          <a:xfrm>
            <a:off x="7029587" y="1291880"/>
            <a:ext cx="2268865" cy="208446"/>
          </a:xfrm>
          <a:prstGeom prst="bentConnector2">
            <a:avLst/>
          </a:prstGeom>
          <a:solidFill>
            <a:schemeClr val="accent1"/>
          </a:solidFill>
          <a:ln w="22225" cap="flat" cmpd="sng" algn="ctr">
            <a:solidFill>
              <a:schemeClr val="tx1"/>
            </a:solidFill>
            <a:prstDash val="solid"/>
            <a:round/>
            <a:headEnd type="none" w="med" len="med"/>
            <a:tailEnd type="arrow"/>
          </a:ln>
          <a:effectLst/>
        </p:spPr>
      </p:cxnSp>
      <p:cxnSp>
        <p:nvCxnSpPr>
          <p:cNvPr id="137" name="Shape 18">
            <a:extLst>
              <a:ext uri="{FF2B5EF4-FFF2-40B4-BE49-F238E27FC236}">
                <a16:creationId xmlns:a16="http://schemas.microsoft.com/office/drawing/2014/main" id="{CDE468EB-2621-4EE1-95AC-EAB8C1A3ACB5}"/>
              </a:ext>
            </a:extLst>
          </p:cNvPr>
          <p:cNvCxnSpPr>
            <a:cxnSpLocks/>
            <a:stCxn id="5" idx="1"/>
            <a:endCxn id="23" idx="0"/>
          </p:cNvCxnSpPr>
          <p:nvPr/>
        </p:nvCxnSpPr>
        <p:spPr bwMode="auto">
          <a:xfrm rot="10800000" flipV="1">
            <a:off x="2270339" y="1291879"/>
            <a:ext cx="1401652" cy="560025"/>
          </a:xfrm>
          <a:prstGeom prst="bentConnector2">
            <a:avLst/>
          </a:prstGeom>
          <a:solidFill>
            <a:schemeClr val="accent1"/>
          </a:solidFill>
          <a:ln w="22225" cap="flat" cmpd="sng" algn="ctr">
            <a:solidFill>
              <a:srgbClr val="C00000"/>
            </a:solidFill>
            <a:prstDash val="solid"/>
            <a:round/>
            <a:headEnd type="none" w="med" len="med"/>
            <a:tailEnd type="arrow"/>
          </a:ln>
          <a:effectLst/>
        </p:spPr>
      </p:cxnSp>
      <p:sp>
        <p:nvSpPr>
          <p:cNvPr id="175" name="TextBox 174">
            <a:extLst>
              <a:ext uri="{FF2B5EF4-FFF2-40B4-BE49-F238E27FC236}">
                <a16:creationId xmlns:a16="http://schemas.microsoft.com/office/drawing/2014/main" id="{389E9FCA-0EC1-4480-AC44-3EA7586EF34E}"/>
              </a:ext>
            </a:extLst>
          </p:cNvPr>
          <p:cNvSpPr txBox="1"/>
          <p:nvPr/>
        </p:nvSpPr>
        <p:spPr>
          <a:xfrm>
            <a:off x="5008174" y="2276711"/>
            <a:ext cx="1794458" cy="307777"/>
          </a:xfrm>
          <a:prstGeom prst="rect">
            <a:avLst/>
          </a:prstGeom>
          <a:solidFill>
            <a:schemeClr val="accent4">
              <a:lumMod val="20000"/>
              <a:lumOff val="80000"/>
            </a:schemeClr>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400" dirty="0" err="1">
                <a:solidFill>
                  <a:srgbClr val="FF0000"/>
                </a:solidFill>
              </a:rPr>
              <a:t>जोखिमयुक्त</a:t>
            </a:r>
            <a:r>
              <a:rPr lang="ne-NP" sz="1400" dirty="0">
                <a:solidFill>
                  <a:srgbClr val="FF0000"/>
                </a:solidFill>
              </a:rPr>
              <a:t> फोहर</a:t>
            </a:r>
            <a:endParaRPr lang="en-US" sz="1400" b="1" dirty="0">
              <a:solidFill>
                <a:srgbClr val="FF0000"/>
              </a:solidFill>
            </a:endParaRPr>
          </a:p>
        </p:txBody>
      </p:sp>
      <p:cxnSp>
        <p:nvCxnSpPr>
          <p:cNvPr id="176" name="Shape 18">
            <a:extLst>
              <a:ext uri="{FF2B5EF4-FFF2-40B4-BE49-F238E27FC236}">
                <a16:creationId xmlns:a16="http://schemas.microsoft.com/office/drawing/2014/main" id="{39939BB8-D84D-45BB-8C11-F3D412F69757}"/>
              </a:ext>
            </a:extLst>
          </p:cNvPr>
          <p:cNvCxnSpPr>
            <a:cxnSpLocks/>
            <a:stCxn id="110" idx="1"/>
            <a:endCxn id="175" idx="0"/>
          </p:cNvCxnSpPr>
          <p:nvPr/>
        </p:nvCxnSpPr>
        <p:spPr bwMode="auto">
          <a:xfrm rot="10800000" flipV="1">
            <a:off x="5905404" y="1854269"/>
            <a:ext cx="1451479" cy="422442"/>
          </a:xfrm>
          <a:prstGeom prst="bentConnector2">
            <a:avLst/>
          </a:prstGeom>
          <a:solidFill>
            <a:schemeClr val="accent1"/>
          </a:solidFill>
          <a:ln w="22225" cap="flat" cmpd="sng" algn="ctr">
            <a:solidFill>
              <a:srgbClr val="C00000"/>
            </a:solidFill>
            <a:prstDash val="solid"/>
            <a:round/>
            <a:headEnd type="none" w="med" len="med"/>
            <a:tailEnd type="arrow"/>
          </a:ln>
          <a:effectLst/>
        </p:spPr>
      </p:cxnSp>
      <p:cxnSp>
        <p:nvCxnSpPr>
          <p:cNvPr id="179" name="AutoShape 65">
            <a:extLst>
              <a:ext uri="{FF2B5EF4-FFF2-40B4-BE49-F238E27FC236}">
                <a16:creationId xmlns:a16="http://schemas.microsoft.com/office/drawing/2014/main" id="{86D21CC8-12D2-4BD9-A424-B6A466B84438}"/>
              </a:ext>
            </a:extLst>
          </p:cNvPr>
          <p:cNvCxnSpPr>
            <a:cxnSpLocks noChangeShapeType="1"/>
          </p:cNvCxnSpPr>
          <p:nvPr/>
        </p:nvCxnSpPr>
        <p:spPr bwMode="auto">
          <a:xfrm rot="10800000" flipV="1">
            <a:off x="669810" y="2462870"/>
            <a:ext cx="4336879" cy="3982779"/>
          </a:xfrm>
          <a:prstGeom prst="bentConnector3">
            <a:avLst>
              <a:gd name="adj1" fmla="val 111827"/>
            </a:avLst>
          </a:prstGeom>
          <a:noFill/>
          <a:ln w="28575">
            <a:solidFill>
              <a:schemeClr val="tx1"/>
            </a:solidFill>
            <a:prstDash val="sysDot"/>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hape 18">
            <a:extLst>
              <a:ext uri="{FF2B5EF4-FFF2-40B4-BE49-F238E27FC236}">
                <a16:creationId xmlns:a16="http://schemas.microsoft.com/office/drawing/2014/main" id="{A1FE4BDF-7EBF-4283-B078-FFFD4BB54FCF}"/>
              </a:ext>
            </a:extLst>
          </p:cNvPr>
          <p:cNvCxnSpPr>
            <a:cxnSpLocks/>
            <a:stCxn id="23" idx="1"/>
            <a:endCxn id="71" idx="1"/>
          </p:cNvCxnSpPr>
          <p:nvPr/>
        </p:nvCxnSpPr>
        <p:spPr bwMode="auto">
          <a:xfrm rot="10800000" flipV="1">
            <a:off x="270023" y="2144293"/>
            <a:ext cx="270353" cy="2243322"/>
          </a:xfrm>
          <a:prstGeom prst="bentConnector3">
            <a:avLst>
              <a:gd name="adj1" fmla="val 166755"/>
            </a:avLst>
          </a:prstGeom>
          <a:solidFill>
            <a:schemeClr val="accent1"/>
          </a:solidFill>
          <a:ln w="22225" cap="flat" cmpd="sng" algn="ctr">
            <a:solidFill>
              <a:srgbClr val="C00000"/>
            </a:solidFill>
            <a:prstDash val="solid"/>
            <a:round/>
            <a:headEnd type="none" w="med" len="med"/>
            <a:tailEnd type="arrow"/>
          </a:ln>
          <a:effectLst/>
        </p:spPr>
      </p:cxnSp>
      <p:sp>
        <p:nvSpPr>
          <p:cNvPr id="288" name="TextBox 287">
            <a:extLst>
              <a:ext uri="{FF2B5EF4-FFF2-40B4-BE49-F238E27FC236}">
                <a16:creationId xmlns:a16="http://schemas.microsoft.com/office/drawing/2014/main" id="{63E4C752-A4EA-46D5-B617-8F27E20D7276}"/>
              </a:ext>
            </a:extLst>
          </p:cNvPr>
          <p:cNvSpPr txBox="1"/>
          <p:nvPr/>
        </p:nvSpPr>
        <p:spPr>
          <a:xfrm>
            <a:off x="9844244" y="3504051"/>
            <a:ext cx="1123152" cy="600164"/>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100" dirty="0" err="1">
                <a:solidFill>
                  <a:srgbClr val="002060"/>
                </a:solidFill>
                <a:latin typeface="Preeti" pitchFamily="2" charset="0"/>
              </a:rPr>
              <a:t>पुनरचक्रिय</a:t>
            </a:r>
            <a:r>
              <a:rPr lang="ne-NP" sz="1100" dirty="0">
                <a:solidFill>
                  <a:srgbClr val="002060"/>
                </a:solidFill>
                <a:latin typeface="Preeti" pitchFamily="2" charset="0"/>
              </a:rPr>
              <a:t> गर्न नमिल्ने फोहर (२०</a:t>
            </a:r>
            <a:r>
              <a:rPr lang="ne-NP" sz="1000" dirty="0">
                <a:solidFill>
                  <a:srgbClr val="002060"/>
                </a:solidFill>
                <a:latin typeface="Mangal" panose="02040503050203030202" pitchFamily="18" charset="0"/>
                <a:cs typeface="Mangal" panose="02040503050203030202" pitchFamily="18" charset="0"/>
              </a:rPr>
              <a:t>%</a:t>
            </a:r>
            <a:r>
              <a:rPr lang="ne-NP" sz="1100" dirty="0">
                <a:solidFill>
                  <a:srgbClr val="002060"/>
                </a:solidFill>
                <a:latin typeface="Mangal" panose="02040503050203030202" pitchFamily="18" charset="0"/>
                <a:cs typeface="Mangal" panose="02040503050203030202" pitchFamily="18" charset="0"/>
              </a:rPr>
              <a:t>)</a:t>
            </a:r>
            <a:endParaRPr lang="en-US" sz="300" b="1" dirty="0">
              <a:solidFill>
                <a:srgbClr val="002060"/>
              </a:solidFill>
            </a:endParaRPr>
          </a:p>
        </p:txBody>
      </p:sp>
      <p:grpSp>
        <p:nvGrpSpPr>
          <p:cNvPr id="48" name="Group 47">
            <a:extLst>
              <a:ext uri="{FF2B5EF4-FFF2-40B4-BE49-F238E27FC236}">
                <a16:creationId xmlns:a16="http://schemas.microsoft.com/office/drawing/2014/main" id="{74142530-AA67-49FC-AE69-7BB5172ABA2A}"/>
              </a:ext>
            </a:extLst>
          </p:cNvPr>
          <p:cNvGrpSpPr/>
          <p:nvPr/>
        </p:nvGrpSpPr>
        <p:grpSpPr>
          <a:xfrm>
            <a:off x="4345125" y="5068884"/>
            <a:ext cx="2753107" cy="1642257"/>
            <a:chOff x="4345125" y="5068885"/>
            <a:chExt cx="2753107" cy="1642257"/>
          </a:xfrm>
        </p:grpSpPr>
        <p:cxnSp>
          <p:nvCxnSpPr>
            <p:cNvPr id="15" name="Shape 25">
              <a:extLst>
                <a:ext uri="{FF2B5EF4-FFF2-40B4-BE49-F238E27FC236}">
                  <a16:creationId xmlns:a16="http://schemas.microsoft.com/office/drawing/2014/main" id="{EE16E36D-2C62-4908-B17A-0F29D7CDA93D}"/>
                </a:ext>
              </a:extLst>
            </p:cNvPr>
            <p:cNvCxnSpPr>
              <a:cxnSpLocks/>
              <a:stCxn id="105" idx="3"/>
              <a:endCxn id="237" idx="1"/>
            </p:cNvCxnSpPr>
            <p:nvPr/>
          </p:nvCxnSpPr>
          <p:spPr bwMode="auto">
            <a:xfrm flipV="1">
              <a:off x="5456308" y="6399289"/>
              <a:ext cx="1641924" cy="111798"/>
            </a:xfrm>
            <a:prstGeom prst="bentConnector3">
              <a:avLst>
                <a:gd name="adj1" fmla="val 88837"/>
              </a:avLst>
            </a:prstGeom>
            <a:solidFill>
              <a:schemeClr val="accent1"/>
            </a:solidFill>
            <a:ln w="22225" cap="flat" cmpd="sng" algn="ctr">
              <a:solidFill>
                <a:schemeClr val="tx1"/>
              </a:solidFill>
              <a:prstDash val="sysDash"/>
              <a:round/>
              <a:headEnd type="none" w="med" len="med"/>
              <a:tailEnd type="arrow"/>
            </a:ln>
            <a:effectLst/>
          </p:spPr>
        </p:cxnSp>
        <p:sp>
          <p:nvSpPr>
            <p:cNvPr id="105" name="TextBox 104">
              <a:extLst>
                <a:ext uri="{FF2B5EF4-FFF2-40B4-BE49-F238E27FC236}">
                  <a16:creationId xmlns:a16="http://schemas.microsoft.com/office/drawing/2014/main" id="{9FEC6EB7-BC7A-40C9-9E68-E7396A9BFE06}"/>
                </a:ext>
              </a:extLst>
            </p:cNvPr>
            <p:cNvSpPr txBox="1"/>
            <p:nvPr/>
          </p:nvSpPr>
          <p:spPr>
            <a:xfrm>
              <a:off x="4345125" y="6311032"/>
              <a:ext cx="111118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1000" dirty="0">
                  <a:solidFill>
                    <a:srgbClr val="FF0000"/>
                  </a:solidFill>
                </a:rPr>
                <a:t>अन</a:t>
              </a:r>
              <a:r>
                <a:rPr lang="ne-NP" sz="1000" dirty="0">
                  <a:solidFill>
                    <a:srgbClr val="FF0000"/>
                  </a:solidFill>
                  <a:latin typeface="Mangal" panose="02040503050203030202" pitchFamily="18" charset="0"/>
                  <a:cs typeface="Mangal" panose="02040503050203030202" pitchFamily="18" charset="0"/>
                </a:rPr>
                <a:t>/ अफ साइट उपचार</a:t>
              </a:r>
              <a:endParaRPr lang="en-US" sz="1000" b="1" dirty="0">
                <a:solidFill>
                  <a:srgbClr val="FF0000"/>
                </a:solidFill>
              </a:endParaRPr>
            </a:p>
          </p:txBody>
        </p:sp>
        <p:cxnSp>
          <p:nvCxnSpPr>
            <p:cNvPr id="244" name="Connector: Elbow 243">
              <a:extLst>
                <a:ext uri="{FF2B5EF4-FFF2-40B4-BE49-F238E27FC236}">
                  <a16:creationId xmlns:a16="http://schemas.microsoft.com/office/drawing/2014/main" id="{1908F7B7-5477-452F-9C43-F0C36276B9E7}"/>
                </a:ext>
              </a:extLst>
            </p:cNvPr>
            <p:cNvCxnSpPr>
              <a:cxnSpLocks/>
              <a:stCxn id="106" idx="3"/>
              <a:endCxn id="237" idx="1"/>
            </p:cNvCxnSpPr>
            <p:nvPr/>
          </p:nvCxnSpPr>
          <p:spPr>
            <a:xfrm>
              <a:off x="6739440" y="6146623"/>
              <a:ext cx="358792" cy="2526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5AB7F4F-8001-460C-B85C-18691D8DA13B}"/>
                </a:ext>
              </a:extLst>
            </p:cNvPr>
            <p:cNvCxnSpPr/>
            <p:nvPr/>
          </p:nvCxnSpPr>
          <p:spPr>
            <a:xfrm>
              <a:off x="5784632" y="5068885"/>
              <a:ext cx="2036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2B615D-48B7-4EE9-A6B8-2BC5AD3B9CE0}"/>
                </a:ext>
              </a:extLst>
            </p:cNvPr>
            <p:cNvCxnSpPr/>
            <p:nvPr/>
          </p:nvCxnSpPr>
          <p:spPr>
            <a:xfrm>
              <a:off x="5802138" y="5353630"/>
              <a:ext cx="210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1C55CD-9635-432F-94B7-DDC51ED46227}"/>
                </a:ext>
              </a:extLst>
            </p:cNvPr>
            <p:cNvCxnSpPr>
              <a:cxnSpLocks/>
              <a:stCxn id="89" idx="3"/>
            </p:cNvCxnSpPr>
            <p:nvPr/>
          </p:nvCxnSpPr>
          <p:spPr>
            <a:xfrm>
              <a:off x="5811265" y="5612902"/>
              <a:ext cx="237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04F1E3F-E001-4EC2-8F7D-DB962C5E6B0C}"/>
                </a:ext>
              </a:extLst>
            </p:cNvPr>
            <p:cNvCxnSpPr>
              <a:cxnSpLocks/>
              <a:stCxn id="97" idx="3"/>
            </p:cNvCxnSpPr>
            <p:nvPr/>
          </p:nvCxnSpPr>
          <p:spPr>
            <a:xfrm>
              <a:off x="5811265" y="5870757"/>
              <a:ext cx="239364" cy="694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91" name="Straight Arrow Connector 290">
            <a:extLst>
              <a:ext uri="{FF2B5EF4-FFF2-40B4-BE49-F238E27FC236}">
                <a16:creationId xmlns:a16="http://schemas.microsoft.com/office/drawing/2014/main" id="{624B3699-ACBB-47CA-A79D-0228E2F8435E}"/>
              </a:ext>
            </a:extLst>
          </p:cNvPr>
          <p:cNvCxnSpPr/>
          <p:nvPr/>
        </p:nvCxnSpPr>
        <p:spPr>
          <a:xfrm>
            <a:off x="573788" y="6445649"/>
            <a:ext cx="3768902"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EEB63D3-EAAB-4E5D-A940-C7EBAE8D4688}"/>
              </a:ext>
            </a:extLst>
          </p:cNvPr>
          <p:cNvGrpSpPr/>
          <p:nvPr/>
        </p:nvGrpSpPr>
        <p:grpSpPr>
          <a:xfrm>
            <a:off x="5868633" y="4794297"/>
            <a:ext cx="870807" cy="1606240"/>
            <a:chOff x="5760345" y="4794297"/>
            <a:chExt cx="870807" cy="1606240"/>
          </a:xfrm>
        </p:grpSpPr>
        <p:sp>
          <p:nvSpPr>
            <p:cNvPr id="106" name="TextBox 105">
              <a:extLst>
                <a:ext uri="{FF2B5EF4-FFF2-40B4-BE49-F238E27FC236}">
                  <a16:creationId xmlns:a16="http://schemas.microsoft.com/office/drawing/2014/main" id="{DBD96EBB-A2D6-48D3-91A7-63503DA4ADB6}"/>
                </a:ext>
              </a:extLst>
            </p:cNvPr>
            <p:cNvSpPr txBox="1"/>
            <p:nvPr/>
          </p:nvSpPr>
          <p:spPr>
            <a:xfrm>
              <a:off x="5760345" y="5892706"/>
              <a:ext cx="870807"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e-NP" sz="900" b="1" dirty="0">
                  <a:solidFill>
                    <a:srgbClr val="FF0000"/>
                  </a:solidFill>
                </a:rPr>
                <a:t>अन</a:t>
              </a:r>
              <a:r>
                <a:rPr lang="ne-NP" sz="900" b="1" dirty="0">
                  <a:solidFill>
                    <a:srgbClr val="FF0000"/>
                  </a:solidFill>
                  <a:latin typeface="Mangal" panose="02040503050203030202" pitchFamily="18" charset="0"/>
                  <a:cs typeface="Mangal" panose="02040503050203030202" pitchFamily="18" charset="0"/>
                </a:rPr>
                <a:t>/ अफ साइट उपचार केन्द्र</a:t>
              </a:r>
              <a:endParaRPr lang="en-US" sz="900" b="1" dirty="0">
                <a:solidFill>
                  <a:srgbClr val="FF0000"/>
                </a:solidFill>
              </a:endParaRPr>
            </a:p>
          </p:txBody>
        </p:sp>
        <p:cxnSp>
          <p:nvCxnSpPr>
            <p:cNvPr id="234" name="Straight Arrow Connector 233">
              <a:extLst>
                <a:ext uri="{FF2B5EF4-FFF2-40B4-BE49-F238E27FC236}">
                  <a16:creationId xmlns:a16="http://schemas.microsoft.com/office/drawing/2014/main" id="{5A827B8B-DEC6-4869-8B93-DA803983AC1E}"/>
                </a:ext>
              </a:extLst>
            </p:cNvPr>
            <p:cNvCxnSpPr>
              <a:cxnSpLocks/>
            </p:cNvCxnSpPr>
            <p:nvPr/>
          </p:nvCxnSpPr>
          <p:spPr>
            <a:xfrm>
              <a:off x="5892426" y="4794297"/>
              <a:ext cx="38716" cy="1117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36" name="Straight Connector 235">
            <a:extLst>
              <a:ext uri="{FF2B5EF4-FFF2-40B4-BE49-F238E27FC236}">
                <a16:creationId xmlns:a16="http://schemas.microsoft.com/office/drawing/2014/main" id="{9B2F29B8-2140-43ED-9981-1722B8B20AFF}"/>
              </a:ext>
            </a:extLst>
          </p:cNvPr>
          <p:cNvCxnSpPr>
            <a:cxnSpLocks/>
            <a:endCxn id="80" idx="3"/>
          </p:cNvCxnSpPr>
          <p:nvPr/>
        </p:nvCxnSpPr>
        <p:spPr>
          <a:xfrm flipH="1">
            <a:off x="5811265" y="4818005"/>
            <a:ext cx="205514" cy="475"/>
          </a:xfrm>
          <a:prstGeom prst="line">
            <a:avLst/>
          </a:prstGeom>
        </p:spPr>
        <p:style>
          <a:lnRef idx="1">
            <a:schemeClr val="accent1"/>
          </a:lnRef>
          <a:fillRef idx="0">
            <a:schemeClr val="accent1"/>
          </a:fillRef>
          <a:effectRef idx="0">
            <a:schemeClr val="accent1"/>
          </a:effectRef>
          <a:fontRef idx="minor">
            <a:schemeClr val="tx1"/>
          </a:fontRef>
        </p:style>
      </p:cxnSp>
      <p:sp>
        <p:nvSpPr>
          <p:cNvPr id="3" name="Arrow: Right 2">
            <a:extLst>
              <a:ext uri="{FF2B5EF4-FFF2-40B4-BE49-F238E27FC236}">
                <a16:creationId xmlns:a16="http://schemas.microsoft.com/office/drawing/2014/main" id="{5FEBBB83-625C-46EC-B2B1-D2FA304E7C69}"/>
              </a:ext>
            </a:extLst>
          </p:cNvPr>
          <p:cNvSpPr/>
          <p:nvPr/>
        </p:nvSpPr>
        <p:spPr>
          <a:xfrm rot="1635166">
            <a:off x="7058457" y="5660356"/>
            <a:ext cx="703878" cy="3507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99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1E4ED4-1CBF-4BFD-81B1-0D40B624DB2F}"/>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8E46E336-053A-49F3-93FE-F42FC1CCC734}"/>
              </a:ext>
            </a:extLst>
          </p:cNvPr>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a:extLst>
              <a:ext uri="{FF2B5EF4-FFF2-40B4-BE49-F238E27FC236}">
                <a16:creationId xmlns:a16="http://schemas.microsoft.com/office/drawing/2014/main" id="{D7776E3A-43F2-47D6-A079-5B393B6E6DB1}"/>
              </a:ext>
            </a:extLst>
          </p:cNvPr>
          <p:cNvSpPr>
            <a:spLocks noGrp="1"/>
          </p:cNvSpPr>
          <p:nvPr>
            <p:ph type="sldNum" sz="quarter" idx="12"/>
          </p:nvPr>
        </p:nvSpPr>
        <p:spPr/>
        <p:txBody>
          <a:bodyPr/>
          <a:lstStyle/>
          <a:p>
            <a:fld id="{19D45C30-91B6-4D37-B3EC-98C0C4E45E7F}" type="slidenum">
              <a:rPr lang="en-US" smtClean="0"/>
              <a:pPr/>
              <a:t>3</a:t>
            </a:fld>
            <a:endParaRPr lang="en-US" dirty="0"/>
          </a:p>
        </p:txBody>
      </p:sp>
      <p:sp>
        <p:nvSpPr>
          <p:cNvPr id="7" name="Content Placeholder 7">
            <a:extLst>
              <a:ext uri="{FF2B5EF4-FFF2-40B4-BE49-F238E27FC236}">
                <a16:creationId xmlns:a16="http://schemas.microsoft.com/office/drawing/2014/main" id="{11FBCE07-4835-48C9-9BC8-C38E54DEDB33}"/>
              </a:ext>
            </a:extLst>
          </p:cNvPr>
          <p:cNvSpPr>
            <a:spLocks noGrp="1"/>
          </p:cNvSpPr>
          <p:nvPr>
            <p:ph idx="1"/>
          </p:nvPr>
        </p:nvSpPr>
        <p:spPr>
          <a:xfrm>
            <a:off x="593126" y="714092"/>
            <a:ext cx="10515600" cy="4351338"/>
          </a:xfrm>
        </p:spPr>
        <p:txBody>
          <a:bodyPr>
            <a:normAutofit/>
          </a:bodyPr>
          <a:lstStyle/>
          <a:p>
            <a:pPr marL="0" indent="0" algn="ctr">
              <a:buNone/>
            </a:pPr>
            <a:r>
              <a:rPr lang="en-US" sz="4800" dirty="0"/>
              <a:t>National Standards for Water, Sanitation and Hygiene (WASH) in HCFs</a:t>
            </a:r>
          </a:p>
        </p:txBody>
      </p:sp>
      <p:pic>
        <p:nvPicPr>
          <p:cNvPr id="2" name="Picture 1">
            <a:extLst>
              <a:ext uri="{FF2B5EF4-FFF2-40B4-BE49-F238E27FC236}">
                <a16:creationId xmlns:a16="http://schemas.microsoft.com/office/drawing/2014/main" id="{023A6306-B532-4938-80AC-4D46F4764116}"/>
              </a:ext>
            </a:extLst>
          </p:cNvPr>
          <p:cNvPicPr>
            <a:picLocks noChangeAspect="1"/>
          </p:cNvPicPr>
          <p:nvPr/>
        </p:nvPicPr>
        <p:blipFill>
          <a:blip r:embed="rId2"/>
          <a:stretch>
            <a:fillRect/>
          </a:stretch>
        </p:blipFill>
        <p:spPr>
          <a:xfrm>
            <a:off x="4018335" y="2989640"/>
            <a:ext cx="3048425" cy="2972215"/>
          </a:xfrm>
          <a:prstGeom prst="rect">
            <a:avLst/>
          </a:prstGeom>
        </p:spPr>
      </p:pic>
    </p:spTree>
    <p:extLst>
      <p:ext uri="{BB962C8B-B14F-4D97-AF65-F5344CB8AC3E}">
        <p14:creationId xmlns:p14="http://schemas.microsoft.com/office/powerpoint/2010/main" val="2720186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B5A2-AF51-4AE1-AD20-DEBDCBC50707}"/>
              </a:ext>
            </a:extLst>
          </p:cNvPr>
          <p:cNvSpPr>
            <a:spLocks noGrp="1"/>
          </p:cNvSpPr>
          <p:nvPr>
            <p:ph type="title"/>
          </p:nvPr>
        </p:nvSpPr>
        <p:spPr>
          <a:xfrm>
            <a:off x="2108199" y="671611"/>
            <a:ext cx="9839003" cy="756749"/>
          </a:xfrm>
        </p:spPr>
        <p:txBody>
          <a:bodyPr>
            <a:normAutofit/>
          </a:bodyPr>
          <a:lstStyle/>
          <a:p>
            <a:r>
              <a:rPr lang="ne-NP" sz="2800" dirty="0"/>
              <a:t>प्रस्तावित सुशासनको संरचना </a:t>
            </a:r>
            <a:r>
              <a:rPr lang="en-US" sz="2000" dirty="0"/>
              <a:t>(Proposed Governance  Structure)</a:t>
            </a:r>
            <a:endParaRPr lang="en-US" sz="3200" dirty="0"/>
          </a:p>
        </p:txBody>
      </p:sp>
      <p:grpSp>
        <p:nvGrpSpPr>
          <p:cNvPr id="6" name="Group 5">
            <a:extLst>
              <a:ext uri="{FF2B5EF4-FFF2-40B4-BE49-F238E27FC236}">
                <a16:creationId xmlns:a16="http://schemas.microsoft.com/office/drawing/2014/main" id="{8D1E9329-4F5B-42AD-B3B4-4109E35F993D}"/>
              </a:ext>
            </a:extLst>
          </p:cNvPr>
          <p:cNvGrpSpPr/>
          <p:nvPr/>
        </p:nvGrpSpPr>
        <p:grpSpPr>
          <a:xfrm>
            <a:off x="2516772" y="1864601"/>
            <a:ext cx="9601564" cy="4010786"/>
            <a:chOff x="1032935" y="-293141"/>
            <a:chExt cx="5705639" cy="4189058"/>
          </a:xfrm>
        </p:grpSpPr>
        <p:cxnSp>
          <p:nvCxnSpPr>
            <p:cNvPr id="7" name="Straight Arrow Connector 6">
              <a:extLst>
                <a:ext uri="{FF2B5EF4-FFF2-40B4-BE49-F238E27FC236}">
                  <a16:creationId xmlns:a16="http://schemas.microsoft.com/office/drawing/2014/main" id="{BA532289-EEEE-4C10-922D-BCC7C0DD872E}"/>
                </a:ext>
              </a:extLst>
            </p:cNvPr>
            <p:cNvCxnSpPr>
              <a:cxnSpLocks/>
              <a:stCxn id="35" idx="3"/>
              <a:endCxn id="10" idx="1"/>
            </p:cNvCxnSpPr>
            <p:nvPr/>
          </p:nvCxnSpPr>
          <p:spPr>
            <a:xfrm flipV="1">
              <a:off x="4894989" y="2055780"/>
              <a:ext cx="346962"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2E3F6EF-5F2D-4764-8BE9-2022C01445B4}"/>
                </a:ext>
              </a:extLst>
            </p:cNvPr>
            <p:cNvGrpSpPr/>
            <p:nvPr/>
          </p:nvGrpSpPr>
          <p:grpSpPr>
            <a:xfrm>
              <a:off x="1032935" y="-293141"/>
              <a:ext cx="5705639" cy="4189058"/>
              <a:chOff x="1032935" y="-293141"/>
              <a:chExt cx="5705639" cy="4189058"/>
            </a:xfrm>
          </p:grpSpPr>
          <p:sp>
            <p:nvSpPr>
              <p:cNvPr id="9" name="Text Box 12">
                <a:extLst>
                  <a:ext uri="{FF2B5EF4-FFF2-40B4-BE49-F238E27FC236}">
                    <a16:creationId xmlns:a16="http://schemas.microsoft.com/office/drawing/2014/main" id="{D4EE5A3B-7F80-4B60-8C48-294FDBA6E8DB}"/>
                  </a:ext>
                </a:extLst>
              </p:cNvPr>
              <p:cNvSpPr txBox="1"/>
              <p:nvPr/>
            </p:nvSpPr>
            <p:spPr>
              <a:xfrm>
                <a:off x="4949114" y="-293141"/>
                <a:ext cx="1708416" cy="7563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ne-NP" sz="1100" b="1" dirty="0">
                    <a:effectLst/>
                    <a:latin typeface="Calibri" panose="020F0502020204030204" pitchFamily="34" charset="0"/>
                    <a:ea typeface="Times New Roman" panose="02020603050405020304" pitchFamily="18" charset="0"/>
                    <a:cs typeface="Times New Roman" panose="02020603050405020304" pitchFamily="18" charset="0"/>
                  </a:rPr>
                  <a:t>अनुगमन तथा नियमन गर्नुपर्ने स्वास्थ्य संस्थाहरू</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ne-NP" sz="1100" b="1" dirty="0">
                    <a:latin typeface="Calibri" panose="020F0502020204030204" pitchFamily="34" charset="0"/>
                    <a:ea typeface="Times New Roman" panose="02020603050405020304" pitchFamily="18" charset="0"/>
                    <a:cs typeface="Times New Roman" panose="02020603050405020304" pitchFamily="18" charset="0"/>
                  </a:rPr>
                  <a:t>(सरकारी, </a:t>
                </a:r>
                <a:r>
                  <a:rPr lang="ne-NP" sz="1100" b="1" dirty="0" err="1">
                    <a:latin typeface="Calibri" panose="020F0502020204030204" pitchFamily="34" charset="0"/>
                    <a:ea typeface="Times New Roman" panose="02020603050405020304" pitchFamily="18" charset="0"/>
                    <a:cs typeface="Times New Roman" panose="02020603050405020304" pitchFamily="18" charset="0"/>
                  </a:rPr>
                  <a:t>नीजि</a:t>
                </a:r>
                <a:r>
                  <a:rPr lang="ne-NP" sz="1100" b="1" dirty="0">
                    <a:latin typeface="Calibri" panose="020F0502020204030204" pitchFamily="34" charset="0"/>
                    <a:ea typeface="Times New Roman" panose="02020603050405020304" pitchFamily="18" charset="0"/>
                    <a:cs typeface="Times New Roman" panose="02020603050405020304" pitchFamily="18" charset="0"/>
                  </a:rPr>
                  <a:t>, सामुदायिक)</a:t>
                </a:r>
                <a:endParaRPr lang="ne-NP"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Health Facilit</a:t>
                </a:r>
                <a:r>
                  <a:rPr lang="en-US" sz="1100" b="1" dirty="0">
                    <a:latin typeface="Calibri" panose="020F0502020204030204" pitchFamily="34" charset="0"/>
                    <a:ea typeface="Times New Roman" panose="02020603050405020304" pitchFamily="18" charset="0"/>
                    <a:cs typeface="Times New Roman" panose="02020603050405020304" pitchFamily="18" charset="0"/>
                  </a:rPr>
                  <a:t>ies</a:t>
                </a:r>
                <a:r>
                  <a:rPr lang="ne-NP" sz="1100" b="1" dirty="0">
                    <a:latin typeface="Calibri" panose="020F0502020204030204" pitchFamily="34" charset="0"/>
                    <a:ea typeface="Times New Roman" panose="02020603050405020304" pitchFamily="18" charset="0"/>
                    <a:cs typeface="Times New Roman" panose="02020603050405020304" pitchFamily="18" charset="0"/>
                  </a:rPr>
                  <a:t>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100" b="1" dirty="0">
                    <a:latin typeface="Calibri" panose="020F0502020204030204" pitchFamily="34" charset="0"/>
                    <a:ea typeface="Times New Roman" panose="02020603050405020304" pitchFamily="18" charset="0"/>
                    <a:cs typeface="Times New Roman" panose="02020603050405020304" pitchFamily="18" charset="0"/>
                  </a:rPr>
                  <a:t>Public, Private, Community</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13">
                <a:extLst>
                  <a:ext uri="{FF2B5EF4-FFF2-40B4-BE49-F238E27FC236}">
                    <a16:creationId xmlns:a16="http://schemas.microsoft.com/office/drawing/2014/main" id="{F3369FDD-D8ED-43A6-8D86-EB53DC3F4C1D}"/>
                  </a:ext>
                </a:extLst>
              </p:cNvPr>
              <p:cNvSpPr txBox="1"/>
              <p:nvPr/>
            </p:nvSpPr>
            <p:spPr>
              <a:xfrm>
                <a:off x="5241951" y="1619032"/>
                <a:ext cx="1415579" cy="87349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ne-NP" sz="1100" dirty="0">
                    <a:effectLst/>
                    <a:latin typeface="Calibri" panose="020F0502020204030204" pitchFamily="34" charset="0"/>
                    <a:ea typeface="Times New Roman" panose="02020603050405020304" pitchFamily="18" charset="0"/>
                    <a:cs typeface="Times New Roman" panose="02020603050405020304" pitchFamily="18" charset="0"/>
                  </a:rPr>
                  <a:t>प्रादेशिक </a:t>
                </a:r>
                <a:r>
                  <a:rPr lang="ne-NP" sz="1100" dirty="0" err="1">
                    <a:effectLst/>
                    <a:latin typeface="Calibri" panose="020F0502020204030204" pitchFamily="34" charset="0"/>
                    <a:ea typeface="Times New Roman" panose="02020603050405020304" pitchFamily="18" charset="0"/>
                    <a:cs typeface="Times New Roman" panose="02020603050405020304" pitchFamily="18" charset="0"/>
                  </a:rPr>
                  <a:t>सेकेन्डरी</a:t>
                </a:r>
                <a:r>
                  <a:rPr lang="ne-NP" sz="1100" dirty="0">
                    <a:effectLst/>
                    <a:latin typeface="Calibri" panose="020F0502020204030204" pitchFamily="34" charset="0"/>
                    <a:ea typeface="Times New Roman" panose="02020603050405020304" pitchFamily="18" charset="0"/>
                    <a:cs typeface="Times New Roman" panose="02020603050405020304" pitchFamily="18" charset="0"/>
                  </a:rPr>
                  <a:t> अस्पताल, जिल्ला अस्पतालहरू, </a:t>
                </a:r>
                <a:r>
                  <a:rPr lang="ne-NP" sz="1100" dirty="0" err="1">
                    <a:effectLst/>
                    <a:latin typeface="Calibri" panose="020F0502020204030204" pitchFamily="34" charset="0"/>
                    <a:ea typeface="Times New Roman" panose="02020603050405020304" pitchFamily="18" charset="0"/>
                    <a:cs typeface="Times New Roman" panose="02020603050405020304" pitchFamily="18" charset="0"/>
                  </a:rPr>
                  <a:t>नीजि</a:t>
                </a:r>
                <a:r>
                  <a:rPr lang="ne-NP" sz="1100" dirty="0">
                    <a:effectLst/>
                    <a:latin typeface="Calibri" panose="020F0502020204030204" pitchFamily="34" charset="0"/>
                    <a:ea typeface="Times New Roman" panose="02020603050405020304" pitchFamily="18" charset="0"/>
                    <a:cs typeface="Times New Roman" panose="02020603050405020304" pitchFamily="18" charset="0"/>
                  </a:rPr>
                  <a:t> अस्पतालहरू, </a:t>
                </a:r>
                <a:r>
                  <a:rPr lang="ne-NP" sz="1100" dirty="0" err="1">
                    <a:effectLst/>
                    <a:latin typeface="Calibri" panose="020F0502020204030204" pitchFamily="34" charset="0"/>
                    <a:ea typeface="Times New Roman" panose="02020603050405020304" pitchFamily="18" charset="0"/>
                    <a:cs typeface="Times New Roman" panose="02020603050405020304" pitchFamily="18" charset="0"/>
                  </a:rPr>
                  <a:t>क्षे</a:t>
                </a:r>
                <a:r>
                  <a:rPr lang="ne-NP" sz="1100" dirty="0">
                    <a:effectLst/>
                    <a:latin typeface="Calibri" panose="020F0502020204030204" pitchFamily="34" charset="0"/>
                    <a:ea typeface="Times New Roman" panose="02020603050405020304" pitchFamily="18" charset="0"/>
                    <a:cs typeface="Times New Roman" panose="02020603050405020304" pitchFamily="18" charset="0"/>
                  </a:rPr>
                  <a:t>. मेडिकल स्टोर, </a:t>
                </a:r>
                <a:r>
                  <a:rPr lang="ne-NP" sz="1100" dirty="0" err="1">
                    <a:effectLst/>
                    <a:latin typeface="Calibri" panose="020F0502020204030204" pitchFamily="34" charset="0"/>
                    <a:ea typeface="Times New Roman" panose="02020603050405020304" pitchFamily="18" charset="0"/>
                    <a:cs typeface="Times New Roman" panose="02020603050405020304" pitchFamily="18" charset="0"/>
                  </a:rPr>
                  <a:t>क्षे</a:t>
                </a:r>
                <a:r>
                  <a:rPr lang="ne-NP"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ne-NP" sz="1100" dirty="0" err="1">
                    <a:effectLst/>
                    <a:latin typeface="Calibri" panose="020F0502020204030204" pitchFamily="34" charset="0"/>
                    <a:ea typeface="Times New Roman" panose="02020603050405020304" pitchFamily="18" charset="0"/>
                    <a:cs typeface="Times New Roman" panose="02020603050405020304" pitchFamily="18" charset="0"/>
                  </a:rPr>
                  <a:t>स्वा</a:t>
                </a:r>
                <a:r>
                  <a:rPr lang="ne-NP" sz="1100" dirty="0">
                    <a:effectLst/>
                    <a:latin typeface="Calibri" panose="020F0502020204030204" pitchFamily="34" charset="0"/>
                    <a:ea typeface="Times New Roman" panose="02020603050405020304" pitchFamily="18" charset="0"/>
                    <a:cs typeface="Times New Roman" panose="02020603050405020304" pitchFamily="18" charset="0"/>
                  </a:rPr>
                  <a:t>. प्रयोगशाला</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id="{0F7F5EA3-BC65-4EB7-99EA-1756C9CD4F0C}"/>
                  </a:ext>
                </a:extLst>
              </p:cNvPr>
              <p:cNvSpPr txBox="1"/>
              <p:nvPr/>
            </p:nvSpPr>
            <p:spPr>
              <a:xfrm>
                <a:off x="5235452" y="2954217"/>
                <a:ext cx="1503122" cy="9417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ne-NP" sz="1100" b="1" dirty="0">
                    <a:effectLst/>
                    <a:latin typeface="Calibri" panose="020F0502020204030204" pitchFamily="34" charset="0"/>
                    <a:ea typeface="Times New Roman" panose="02020603050405020304" pitchFamily="18" charset="0"/>
                    <a:cs typeface="Times New Roman" panose="02020603050405020304" pitchFamily="18" charset="0"/>
                  </a:rPr>
                  <a:t>स्वास्थ्य </a:t>
                </a:r>
                <a:r>
                  <a:rPr lang="ne-NP" sz="1100" b="1" dirty="0" err="1">
                    <a:effectLst/>
                    <a:latin typeface="Calibri" panose="020F0502020204030204" pitchFamily="34" charset="0"/>
                    <a:ea typeface="Times New Roman" panose="02020603050405020304" pitchFamily="18" charset="0"/>
                    <a:cs typeface="Times New Roman" panose="02020603050405020304" pitchFamily="18" charset="0"/>
                  </a:rPr>
                  <a:t>चोकि</a:t>
                </a:r>
                <a:r>
                  <a:rPr lang="ne-NP" sz="1100" b="1" dirty="0">
                    <a:effectLst/>
                    <a:latin typeface="Calibri" panose="020F0502020204030204" pitchFamily="34" charset="0"/>
                    <a:ea typeface="Times New Roman" panose="02020603050405020304" pitchFamily="18" charset="0"/>
                    <a:cs typeface="Times New Roman" panose="02020603050405020304" pitchFamily="18" charset="0"/>
                  </a:rPr>
                  <a:t>, प्रा. </a:t>
                </a:r>
                <a:r>
                  <a:rPr lang="ne-NP" sz="1100" b="1" dirty="0" err="1">
                    <a:effectLst/>
                    <a:latin typeface="Calibri" panose="020F0502020204030204" pitchFamily="34" charset="0"/>
                    <a:ea typeface="Times New Roman" panose="02020603050405020304" pitchFamily="18" charset="0"/>
                    <a:cs typeface="Times New Roman" panose="02020603050405020304" pitchFamily="18" charset="0"/>
                  </a:rPr>
                  <a:t>स्वा</a:t>
                </a:r>
                <a:r>
                  <a:rPr lang="ne-NP" sz="1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ne-NP" sz="1100" b="1" dirty="0">
                    <a:latin typeface="Calibri" panose="020F0502020204030204" pitchFamily="34" charset="0"/>
                    <a:ea typeface="Times New Roman" panose="02020603050405020304" pitchFamily="18" charset="0"/>
                    <a:cs typeface="Times New Roman" panose="02020603050405020304" pitchFamily="18" charset="0"/>
                  </a:rPr>
                  <a:t>केन्द्र, </a:t>
                </a:r>
                <a:r>
                  <a:rPr lang="ne-NP" sz="1100" b="1" dirty="0" err="1">
                    <a:latin typeface="Calibri" panose="020F0502020204030204" pitchFamily="34" charset="0"/>
                    <a:ea typeface="Times New Roman" panose="02020603050405020304" pitchFamily="18" charset="0"/>
                    <a:cs typeface="Times New Roman" panose="02020603050405020304" pitchFamily="18" charset="0"/>
                  </a:rPr>
                  <a:t>शहरी</a:t>
                </a:r>
                <a:r>
                  <a:rPr lang="ne-NP" sz="1100" b="1" dirty="0">
                    <a:latin typeface="Calibri" panose="020F0502020204030204" pitchFamily="34" charset="0"/>
                    <a:ea typeface="Times New Roman" panose="02020603050405020304" pitchFamily="18" charset="0"/>
                    <a:cs typeface="Times New Roman" panose="02020603050405020304" pitchFamily="18" charset="0"/>
                  </a:rPr>
                  <a:t> </a:t>
                </a:r>
                <a:r>
                  <a:rPr lang="ne-NP" sz="1100" b="1" dirty="0" err="1">
                    <a:latin typeface="Calibri" panose="020F0502020204030204" pitchFamily="34" charset="0"/>
                    <a:ea typeface="Times New Roman" panose="02020603050405020304" pitchFamily="18" charset="0"/>
                    <a:cs typeface="Times New Roman" panose="02020603050405020304" pitchFamily="18" charset="0"/>
                  </a:rPr>
                  <a:t>स्वा</a:t>
                </a:r>
                <a:r>
                  <a:rPr lang="ne-NP" sz="1100" b="1" dirty="0">
                    <a:latin typeface="Calibri" panose="020F0502020204030204" pitchFamily="34" charset="0"/>
                    <a:ea typeface="Times New Roman" panose="02020603050405020304" pitchFamily="18" charset="0"/>
                    <a:cs typeface="Times New Roman" panose="02020603050405020304" pitchFamily="18" charset="0"/>
                  </a:rPr>
                  <a:t>. केन्द्र, सामुदायिक </a:t>
                </a:r>
                <a:r>
                  <a:rPr lang="ne-NP" sz="1100" b="1" dirty="0" err="1">
                    <a:latin typeface="Calibri" panose="020F0502020204030204" pitchFamily="34" charset="0"/>
                    <a:ea typeface="Times New Roman" panose="02020603050405020304" pitchFamily="18" charset="0"/>
                    <a:cs typeface="Times New Roman" panose="02020603050405020304" pitchFamily="18" charset="0"/>
                  </a:rPr>
                  <a:t>स्वा</a:t>
                </a:r>
                <a:r>
                  <a:rPr lang="ne-NP" sz="1100" b="1" dirty="0">
                    <a:latin typeface="Calibri" panose="020F0502020204030204" pitchFamily="34" charset="0"/>
                    <a:ea typeface="Times New Roman" panose="02020603050405020304" pitchFamily="18" charset="0"/>
                    <a:cs typeface="Times New Roman" panose="02020603050405020304" pitchFamily="18" charset="0"/>
                  </a:rPr>
                  <a:t>. केन्द्र, </a:t>
                </a:r>
                <a:r>
                  <a:rPr lang="ne-NP" sz="1100" b="1" dirty="0" err="1">
                    <a:latin typeface="Calibri" panose="020F0502020204030204" pitchFamily="34" charset="0"/>
                    <a:ea typeface="Times New Roman" panose="02020603050405020304" pitchFamily="18" charset="0"/>
                    <a:cs typeface="Times New Roman" panose="02020603050405020304" pitchFamily="18" charset="0"/>
                  </a:rPr>
                  <a:t>नीजि</a:t>
                </a:r>
                <a:r>
                  <a:rPr lang="ne-NP" sz="1100" b="1" dirty="0">
                    <a:latin typeface="Calibri" panose="020F0502020204030204" pitchFamily="34" charset="0"/>
                    <a:ea typeface="Times New Roman" panose="02020603050405020304" pitchFamily="18" charset="0"/>
                    <a:cs typeface="Times New Roman" panose="02020603050405020304" pitchFamily="18" charset="0"/>
                  </a:rPr>
                  <a:t> अस्पताल, क्लिनिक, </a:t>
                </a:r>
                <a:r>
                  <a:rPr lang="ne-NP" sz="1100" b="1" dirty="0" err="1">
                    <a:latin typeface="Calibri" panose="020F0502020204030204" pitchFamily="34" charset="0"/>
                    <a:ea typeface="Times New Roman" panose="02020603050405020304" pitchFamily="18" charset="0"/>
                    <a:cs typeface="Times New Roman" panose="02020603050405020304" pitchFamily="18" charset="0"/>
                  </a:rPr>
                  <a:t>फार्मेसी</a:t>
                </a:r>
                <a:r>
                  <a:rPr lang="ne-NP" sz="1100" b="1" dirty="0">
                    <a:latin typeface="Calibri" panose="020F0502020204030204" pitchFamily="34" charset="0"/>
                    <a:ea typeface="Times New Roman" panose="02020603050405020304" pitchFamily="18" charset="0"/>
                    <a:cs typeface="Times New Roman" panose="02020603050405020304" pitchFamily="18" charset="0"/>
                  </a:rPr>
                  <a:t>, </a:t>
                </a:r>
                <a:r>
                  <a:rPr lang="ne-NP" sz="1100" b="1" dirty="0" err="1">
                    <a:latin typeface="Calibri" panose="020F0502020204030204" pitchFamily="34" charset="0"/>
                    <a:ea typeface="Times New Roman" panose="02020603050405020304" pitchFamily="18" charset="0"/>
                    <a:cs typeface="Times New Roman" panose="02020603050405020304" pitchFamily="18" charset="0"/>
                  </a:rPr>
                  <a:t>ल्याब</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8AED7F89-B610-46FA-B1BC-7BAD6944A0E8}"/>
                  </a:ext>
                </a:extLst>
              </p:cNvPr>
              <p:cNvGrpSpPr/>
              <p:nvPr/>
            </p:nvGrpSpPr>
            <p:grpSpPr>
              <a:xfrm>
                <a:off x="1032935" y="373361"/>
                <a:ext cx="3842929" cy="3515685"/>
                <a:chOff x="196173" y="373361"/>
                <a:chExt cx="3842929" cy="3515685"/>
              </a:xfrm>
            </p:grpSpPr>
            <p:sp>
              <p:nvSpPr>
                <p:cNvPr id="18" name="Text Box 4">
                  <a:extLst>
                    <a:ext uri="{FF2B5EF4-FFF2-40B4-BE49-F238E27FC236}">
                      <a16:creationId xmlns:a16="http://schemas.microsoft.com/office/drawing/2014/main" id="{AAC34DA2-EA5A-424A-922E-AA5979414A5D}"/>
                    </a:ext>
                  </a:extLst>
                </p:cNvPr>
                <p:cNvSpPr txBox="1"/>
                <p:nvPr/>
              </p:nvSpPr>
              <p:spPr>
                <a:xfrm>
                  <a:off x="196175" y="1619035"/>
                  <a:ext cx="2026883" cy="87349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ne-NP" sz="1200" b="1" dirty="0">
                      <a:effectLst/>
                      <a:latin typeface="Calibri" panose="020F0502020204030204" pitchFamily="34" charset="0"/>
                      <a:ea typeface="Times New Roman" panose="02020603050405020304" pitchFamily="18" charset="0"/>
                      <a:cs typeface="Times New Roman" panose="02020603050405020304" pitchFamily="18" charset="0"/>
                    </a:rPr>
                    <a:t>सामाजिक विकास मन्त्रालय</a:t>
                  </a:r>
                </a:p>
                <a:p>
                  <a:pPr marL="0" marR="0" algn="ctr">
                    <a:lnSpc>
                      <a:spcPct val="115000"/>
                    </a:lnSpc>
                    <a:spcBef>
                      <a:spcPts val="0"/>
                    </a:spcBef>
                  </a:pPr>
                  <a:r>
                    <a:rPr lang="ne-NP" sz="1200" b="1" dirty="0">
                      <a:latin typeface="Calibri" panose="020F0502020204030204" pitchFamily="34" charset="0"/>
                      <a:ea typeface="Times New Roman" panose="02020603050405020304" pitchFamily="18" charset="0"/>
                      <a:cs typeface="Times New Roman" panose="02020603050405020304" pitchFamily="18" charset="0"/>
                    </a:rPr>
                    <a:t>प्रदेश</a:t>
                  </a:r>
                  <a:r>
                    <a:rPr lang="en-US" sz="1200" b="1" dirty="0">
                      <a:latin typeface="Calibri" panose="020F0502020204030204" pitchFamily="34" charset="0"/>
                      <a:ea typeface="Times New Roman" panose="02020603050405020304" pitchFamily="18" charset="0"/>
                      <a:cs typeface="Times New Roman" panose="02020603050405020304" pitchFamily="18" charset="0"/>
                    </a:rPr>
                    <a:t> </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Ministry of Social Development (MOSD) </a:t>
                  </a:r>
                  <a:r>
                    <a:rPr lang="en-US" sz="1200" b="1" dirty="0">
                      <a:latin typeface="Calibri" panose="020F0502020204030204" pitchFamily="34" charset="0"/>
                      <a:ea typeface="Times New Roman" panose="02020603050405020304" pitchFamily="18" charset="0"/>
                      <a:cs typeface="Times New Roman" panose="02020603050405020304" pitchFamily="18" charset="0"/>
                    </a:rPr>
                    <a:t>–</a:t>
                  </a:r>
                  <a:endParaRPr lang="ne-NP" sz="1200" b="1"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1200" b="1" dirty="0">
                      <a:latin typeface="Calibri" panose="020F0502020204030204" pitchFamily="34" charset="0"/>
                      <a:ea typeface="Times New Roman" panose="02020603050405020304" pitchFamily="18" charset="0"/>
                      <a:cs typeface="Times New Roman" panose="02020603050405020304" pitchFamily="18" charset="0"/>
                    </a:rPr>
                    <a:t>Far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West Province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 Box 7">
                  <a:extLst>
                    <a:ext uri="{FF2B5EF4-FFF2-40B4-BE49-F238E27FC236}">
                      <a16:creationId xmlns:a16="http://schemas.microsoft.com/office/drawing/2014/main" id="{02333C23-E99A-48C4-8438-179000CAF982}"/>
                    </a:ext>
                  </a:extLst>
                </p:cNvPr>
                <p:cNvSpPr txBox="1"/>
                <p:nvPr/>
              </p:nvSpPr>
              <p:spPr>
                <a:xfrm>
                  <a:off x="196173" y="2947346"/>
                  <a:ext cx="2026883" cy="9417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ne-NP" sz="1400" b="1" dirty="0">
                      <a:effectLst/>
                      <a:latin typeface="Calibri" panose="020F0502020204030204" pitchFamily="34" charset="0"/>
                      <a:ea typeface="Times New Roman" panose="02020603050405020304" pitchFamily="18" charset="0"/>
                      <a:cs typeface="Times New Roman" panose="02020603050405020304" pitchFamily="18" charset="0"/>
                    </a:rPr>
                    <a:t>नगरपालिका ̷ </a:t>
                  </a:r>
                  <a:r>
                    <a:rPr lang="ne-NP" sz="1400" b="1" dirty="0" err="1">
                      <a:effectLst/>
                      <a:latin typeface="Calibri" panose="020F0502020204030204" pitchFamily="34" charset="0"/>
                      <a:ea typeface="Times New Roman" panose="02020603050405020304" pitchFamily="18" charset="0"/>
                      <a:cs typeface="Times New Roman" panose="02020603050405020304" pitchFamily="18" charset="0"/>
                    </a:rPr>
                    <a:t>गाँउपालिका</a:t>
                  </a:r>
                  <a:endParaRPr lang="ne-NP"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Municipalit</a:t>
                  </a:r>
                  <a:r>
                    <a:rPr lang="en-US" sz="1400" b="1" dirty="0">
                      <a:latin typeface="Calibri" panose="020F0502020204030204" pitchFamily="34" charset="0"/>
                      <a:ea typeface="Times New Roman" panose="02020603050405020304" pitchFamily="18" charset="0"/>
                      <a:cs typeface="Times New Roman" panose="02020603050405020304" pitchFamily="18" charset="0"/>
                    </a:rPr>
                    <a:t>ies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A9E64042-172E-4CD0-BA52-66DA74787678}"/>
                    </a:ext>
                  </a:extLst>
                </p:cNvPr>
                <p:cNvGrpSpPr/>
                <p:nvPr/>
              </p:nvGrpSpPr>
              <p:grpSpPr>
                <a:xfrm>
                  <a:off x="196173" y="373361"/>
                  <a:ext cx="3842929" cy="1245674"/>
                  <a:chOff x="-554325" y="373361"/>
                  <a:chExt cx="3842929" cy="1245674"/>
                </a:xfrm>
              </p:grpSpPr>
              <p:sp>
                <p:nvSpPr>
                  <p:cNvPr id="25" name="Text Box 2">
                    <a:extLst>
                      <a:ext uri="{FF2B5EF4-FFF2-40B4-BE49-F238E27FC236}">
                        <a16:creationId xmlns:a16="http://schemas.microsoft.com/office/drawing/2014/main" id="{8454A7CB-046E-434C-9E31-DEDAD22AE4F0}"/>
                      </a:ext>
                    </a:extLst>
                  </p:cNvPr>
                  <p:cNvSpPr txBox="1"/>
                  <p:nvPr/>
                </p:nvSpPr>
                <p:spPr>
                  <a:xfrm>
                    <a:off x="1724354" y="532882"/>
                    <a:ext cx="1564250" cy="7116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ne-NP" sz="1200" b="1" dirty="0" err="1">
                        <a:effectLst/>
                        <a:ea typeface="Times New Roman" panose="02020603050405020304" pitchFamily="18" charset="0"/>
                        <a:cs typeface="Times New Roman" panose="02020603050405020304" pitchFamily="18" charset="0"/>
                      </a:rPr>
                      <a:t>संघ</a:t>
                    </a:r>
                    <a:r>
                      <a:rPr lang="ne-NP" sz="1200" b="1" dirty="0">
                        <a:effectLst/>
                        <a:ea typeface="Times New Roman" panose="02020603050405020304" pitchFamily="18" charset="0"/>
                        <a:cs typeface="Times New Roman" panose="02020603050405020304" pitchFamily="18" charset="0"/>
                      </a:rPr>
                      <a:t> स्तरीय </a:t>
                    </a:r>
                    <a:r>
                      <a:rPr lang="ne-NP" sz="1200" b="1" dirty="0" err="1">
                        <a:effectLst/>
                        <a:ea typeface="Times New Roman" panose="02020603050405020304" pitchFamily="18" charset="0"/>
                        <a:cs typeface="Times New Roman" panose="02020603050405020304" pitchFamily="18" charset="0"/>
                      </a:rPr>
                      <a:t>स्वास्थ्यजन्य</a:t>
                    </a:r>
                    <a:r>
                      <a:rPr lang="ne-NP" sz="1200" b="1" dirty="0">
                        <a:effectLst/>
                        <a:ea typeface="Times New Roman" panose="02020603050405020304" pitchFamily="18" charset="0"/>
                        <a:cs typeface="Times New Roman" panose="02020603050405020304" pitchFamily="18" charset="0"/>
                      </a:rPr>
                      <a:t> </a:t>
                    </a:r>
                    <a:r>
                      <a:rPr lang="ne-NP" sz="1200" b="1" dirty="0" err="1">
                        <a:effectLst/>
                        <a:ea typeface="Times New Roman" panose="02020603050405020304" pitchFamily="18" charset="0"/>
                        <a:cs typeface="Times New Roman" panose="02020603050405020304" pitchFamily="18" charset="0"/>
                      </a:rPr>
                      <a:t>फोहरमैला</a:t>
                    </a:r>
                    <a:r>
                      <a:rPr lang="ne-NP" sz="1200" b="1" dirty="0">
                        <a:effectLst/>
                        <a:ea typeface="Times New Roman" panose="02020603050405020304" pitchFamily="18" charset="0"/>
                        <a:cs typeface="Times New Roman" panose="02020603050405020304" pitchFamily="18" charset="0"/>
                      </a:rPr>
                      <a:t> </a:t>
                    </a:r>
                    <a:r>
                      <a:rPr lang="ne-NP" sz="1200" b="1" dirty="0" err="1">
                        <a:effectLst/>
                        <a:ea typeface="Times New Roman" panose="02020603050405020304" pitchFamily="18" charset="0"/>
                        <a:cs typeface="Times New Roman" panose="02020603050405020304" pitchFamily="18" charset="0"/>
                      </a:rPr>
                      <a:t>ब्यवस्थापन</a:t>
                    </a:r>
                    <a:r>
                      <a:rPr lang="ne-NP" sz="1200" b="1" dirty="0">
                        <a:effectLst/>
                        <a:ea typeface="Times New Roman" panose="02020603050405020304" pitchFamily="18" charset="0"/>
                        <a:cs typeface="Times New Roman" panose="02020603050405020304" pitchFamily="18" charset="0"/>
                      </a:rPr>
                      <a:t> </a:t>
                    </a:r>
                    <a:r>
                      <a:rPr lang="ne-NP" sz="1200" b="1" dirty="0" err="1">
                        <a:effectLst/>
                        <a:ea typeface="Times New Roman" panose="02020603050405020304" pitchFamily="18" charset="0"/>
                        <a:cs typeface="Times New Roman" panose="02020603050405020304" pitchFamily="18" charset="0"/>
                      </a:rPr>
                      <a:t>कार्यदल</a:t>
                    </a:r>
                    <a:endParaRPr lang="en-US" sz="1200" b="1" dirty="0">
                      <a:effectLst/>
                      <a:ea typeface="Times New Roman" panose="02020603050405020304" pitchFamily="18" charset="0"/>
                      <a:cs typeface="Times New Roman" panose="02020603050405020304" pitchFamily="18" charset="0"/>
                    </a:endParaRPr>
                  </a:p>
                  <a:p>
                    <a:pPr algn="ctr">
                      <a:lnSpc>
                        <a:spcPct val="115000"/>
                      </a:lnSpc>
                    </a:pPr>
                    <a:r>
                      <a:rPr lang="ne-NP" sz="1050" b="1" dirty="0">
                        <a:ea typeface="Times New Roman" panose="02020603050405020304" pitchFamily="18" charset="0"/>
                        <a:cs typeface="Times New Roman" panose="02020603050405020304" pitchFamily="18" charset="0"/>
                      </a:rPr>
                      <a:t> </a:t>
                    </a:r>
                    <a:r>
                      <a:rPr lang="en-US" sz="1050" b="1" dirty="0">
                        <a:ea typeface="Times New Roman" panose="02020603050405020304" pitchFamily="18" charset="0"/>
                        <a:cs typeface="Times New Roman" panose="02020603050405020304" pitchFamily="18" charset="0"/>
                      </a:rPr>
                      <a:t>(TWG for IHCWM at Federal Level)</a:t>
                    </a:r>
                    <a:endParaRPr lang="ne-NP" sz="1000" b="1" dirty="0">
                      <a:effectLst/>
                      <a:ea typeface="Times New Roman" panose="02020603050405020304" pitchFamily="18" charset="0"/>
                      <a:cs typeface="Times New Roman" panose="02020603050405020304" pitchFamily="18" charset="0"/>
                    </a:endParaRPr>
                  </a:p>
                </p:txBody>
              </p:sp>
              <p:sp>
                <p:nvSpPr>
                  <p:cNvPr id="26" name="Text Box 3">
                    <a:extLst>
                      <a:ext uri="{FF2B5EF4-FFF2-40B4-BE49-F238E27FC236}">
                        <a16:creationId xmlns:a16="http://schemas.microsoft.com/office/drawing/2014/main" id="{D1BB95F1-829B-4539-B911-A50BC423840D}"/>
                      </a:ext>
                    </a:extLst>
                  </p:cNvPr>
                  <p:cNvSpPr txBox="1"/>
                  <p:nvPr/>
                </p:nvSpPr>
                <p:spPr>
                  <a:xfrm>
                    <a:off x="-554325" y="373361"/>
                    <a:ext cx="2026886" cy="87349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b="1" dirty="0">
                        <a:latin typeface="Preeti" pitchFamily="2" charset="0"/>
                        <a:cs typeface="Times New Roman" panose="02020603050405020304" pitchFamily="18" charset="0"/>
                      </a:rPr>
                      <a:t>:</a:t>
                    </a:r>
                    <a:r>
                      <a:rPr lang="en-US" b="1" dirty="0" err="1">
                        <a:latin typeface="Preeti" pitchFamily="2" charset="0"/>
                        <a:cs typeface="Times New Roman" panose="02020603050405020304" pitchFamily="18" charset="0"/>
                      </a:rPr>
                      <a:t>jf:Yo</a:t>
                    </a:r>
                    <a:r>
                      <a:rPr lang="ne-NP" b="1" dirty="0">
                        <a:latin typeface="Preeti" pitchFamily="2" charset="0"/>
                      </a:rPr>
                      <a:t> </a:t>
                    </a:r>
                    <a:r>
                      <a:rPr lang="ne-NP" sz="1400" b="1" dirty="0">
                        <a:effectLst/>
                        <a:latin typeface="Calibri" panose="020F0502020204030204" pitchFamily="34" charset="0"/>
                        <a:ea typeface="Times New Roman" panose="02020603050405020304" pitchFamily="18" charset="0"/>
                        <a:cs typeface="Times New Roman" panose="02020603050405020304" pitchFamily="18" charset="0"/>
                      </a:rPr>
                      <a:t>तथा </a:t>
                    </a:r>
                    <a:r>
                      <a:rPr lang="ne-NP" sz="1400" b="1" dirty="0" err="1">
                        <a:effectLst/>
                        <a:latin typeface="Calibri" panose="020F0502020204030204" pitchFamily="34" charset="0"/>
                        <a:ea typeface="Times New Roman" panose="02020603050405020304" pitchFamily="18" charset="0"/>
                        <a:cs typeface="Times New Roman" panose="02020603050405020304" pitchFamily="18" charset="0"/>
                      </a:rPr>
                      <a:t>जनसंख्या</a:t>
                    </a:r>
                    <a:r>
                      <a:rPr lang="ne-NP" sz="1400" b="1" dirty="0">
                        <a:effectLst/>
                        <a:latin typeface="Calibri" panose="020F0502020204030204" pitchFamily="34" charset="0"/>
                        <a:ea typeface="Times New Roman" panose="02020603050405020304" pitchFamily="18" charset="0"/>
                        <a:cs typeface="Times New Roman" panose="02020603050405020304" pitchFamily="18" charset="0"/>
                      </a:rPr>
                      <a:t> मन्त्रालय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MOHP</a:t>
                    </a:r>
                    <a:endParaRPr lang="en-US"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7EA2F12D-32E9-4726-BA59-1B142B3E81B0}"/>
                      </a:ext>
                    </a:extLst>
                  </p:cNvPr>
                  <p:cNvCxnSpPr>
                    <a:cxnSpLocks/>
                    <a:stCxn id="26" idx="2"/>
                    <a:endCxn id="18" idx="0"/>
                  </p:cNvCxnSpPr>
                  <p:nvPr/>
                </p:nvCxnSpPr>
                <p:spPr>
                  <a:xfrm>
                    <a:off x="459118" y="1246856"/>
                    <a:ext cx="1" cy="372179"/>
                  </a:xfrm>
                  <a:prstGeom prst="straightConnector1">
                    <a:avLst/>
                  </a:prstGeom>
                  <a:ln w="25400">
                    <a:headEnd type="arrow"/>
                    <a:tailEnd type="arrow"/>
                  </a:ln>
                </p:spPr>
                <p:style>
                  <a:lnRef idx="1">
                    <a:schemeClr val="dk1"/>
                  </a:lnRef>
                  <a:fillRef idx="0">
                    <a:schemeClr val="dk1"/>
                  </a:fillRef>
                  <a:effectRef idx="0">
                    <a:schemeClr val="dk1"/>
                  </a:effectRef>
                  <a:fontRef idx="minor">
                    <a:schemeClr val="tx1"/>
                  </a:fontRef>
                </p:style>
              </p:cxnSp>
            </p:grpSp>
            <p:cxnSp>
              <p:nvCxnSpPr>
                <p:cNvPr id="21" name="Straight Arrow Connector 20">
                  <a:extLst>
                    <a:ext uri="{FF2B5EF4-FFF2-40B4-BE49-F238E27FC236}">
                      <a16:creationId xmlns:a16="http://schemas.microsoft.com/office/drawing/2014/main" id="{26488C18-0716-44D7-91E8-DE19D60A3C9E}"/>
                    </a:ext>
                  </a:extLst>
                </p:cNvPr>
                <p:cNvCxnSpPr>
                  <a:cxnSpLocks/>
                  <a:stCxn id="18" idx="2"/>
                  <a:endCxn id="19" idx="0"/>
                </p:cNvCxnSpPr>
                <p:nvPr/>
              </p:nvCxnSpPr>
              <p:spPr>
                <a:xfrm flipH="1">
                  <a:off x="1209615" y="2492530"/>
                  <a:ext cx="2" cy="454816"/>
                </a:xfrm>
                <a:prstGeom prst="straightConnector1">
                  <a:avLst/>
                </a:prstGeom>
                <a:noFill/>
                <a:ln w="25400" cap="flat" cmpd="sng" algn="ctr">
                  <a:solidFill>
                    <a:sysClr val="windowText" lastClr="000000">
                      <a:shade val="95000"/>
                      <a:satMod val="105000"/>
                    </a:sysClr>
                  </a:solidFill>
                  <a:prstDash val="solid"/>
                  <a:headEnd type="arrow"/>
                  <a:tailEnd type="arrow"/>
                </a:ln>
                <a:effectLst/>
              </p:spPr>
            </p:cxnSp>
            <p:cxnSp>
              <p:nvCxnSpPr>
                <p:cNvPr id="22" name="Straight Arrow Connector 21">
                  <a:extLst>
                    <a:ext uri="{FF2B5EF4-FFF2-40B4-BE49-F238E27FC236}">
                      <a16:creationId xmlns:a16="http://schemas.microsoft.com/office/drawing/2014/main" id="{6E8536D6-83D3-4E14-B3EA-1AC34DC683EE}"/>
                    </a:ext>
                  </a:extLst>
                </p:cNvPr>
                <p:cNvCxnSpPr>
                  <a:cxnSpLocks/>
                  <a:stCxn id="19" idx="3"/>
                  <a:endCxn id="131" idx="1"/>
                </p:cNvCxnSpPr>
                <p:nvPr/>
              </p:nvCxnSpPr>
              <p:spPr>
                <a:xfrm>
                  <a:off x="2223056" y="3418196"/>
                  <a:ext cx="248315" cy="6869"/>
                </a:xfrm>
                <a:prstGeom prst="straightConnector1">
                  <a:avLst/>
                </a:prstGeom>
                <a:noFill/>
                <a:ln w="19050" cap="flat" cmpd="sng" algn="ctr">
                  <a:solidFill>
                    <a:srgbClr val="4F81BD">
                      <a:shade val="95000"/>
                      <a:satMod val="105000"/>
                    </a:srgbClr>
                  </a:solidFill>
                  <a:prstDash val="solid"/>
                  <a:headEnd type="arrow"/>
                  <a:tailEnd type="arrow"/>
                </a:ln>
                <a:effectLst/>
              </p:spPr>
            </p:cxnSp>
            <p:cxnSp>
              <p:nvCxnSpPr>
                <p:cNvPr id="23" name="Straight Arrow Connector 22">
                  <a:extLst>
                    <a:ext uri="{FF2B5EF4-FFF2-40B4-BE49-F238E27FC236}">
                      <a16:creationId xmlns:a16="http://schemas.microsoft.com/office/drawing/2014/main" id="{CD2C4364-5B0F-4F12-AEF7-66544E9181D2}"/>
                    </a:ext>
                  </a:extLst>
                </p:cNvPr>
                <p:cNvCxnSpPr>
                  <a:cxnSpLocks/>
                  <a:stCxn id="25" idx="1"/>
                  <a:endCxn id="26" idx="3"/>
                </p:cNvCxnSpPr>
                <p:nvPr/>
              </p:nvCxnSpPr>
              <p:spPr>
                <a:xfrm flipH="1" flipV="1">
                  <a:off x="2223059" y="810109"/>
                  <a:ext cx="251793" cy="78599"/>
                </a:xfrm>
                <a:prstGeom prst="straightConnector1">
                  <a:avLst/>
                </a:prstGeom>
                <a:noFill/>
                <a:ln w="19050" cap="flat" cmpd="sng" algn="ctr">
                  <a:solidFill>
                    <a:srgbClr val="4F81BD">
                      <a:shade val="95000"/>
                      <a:satMod val="105000"/>
                    </a:srgbClr>
                  </a:solidFill>
                  <a:prstDash val="solid"/>
                  <a:headEnd type="arrow"/>
                  <a:tailEnd type="arrow"/>
                </a:ln>
                <a:effectLst/>
              </p:spPr>
            </p:cxnSp>
            <p:cxnSp>
              <p:nvCxnSpPr>
                <p:cNvPr id="24" name="Straight Arrow Connector 23">
                  <a:extLst>
                    <a:ext uri="{FF2B5EF4-FFF2-40B4-BE49-F238E27FC236}">
                      <a16:creationId xmlns:a16="http://schemas.microsoft.com/office/drawing/2014/main" id="{DFEE875D-A90F-408C-940C-2D88E35EAAB8}"/>
                    </a:ext>
                  </a:extLst>
                </p:cNvPr>
                <p:cNvCxnSpPr>
                  <a:cxnSpLocks/>
                  <a:stCxn id="35" idx="1"/>
                  <a:endCxn id="18" idx="3"/>
                </p:cNvCxnSpPr>
                <p:nvPr/>
              </p:nvCxnSpPr>
              <p:spPr>
                <a:xfrm flipH="1">
                  <a:off x="2223058" y="2055782"/>
                  <a:ext cx="267439" cy="1"/>
                </a:xfrm>
                <a:prstGeom prst="straightConnector1">
                  <a:avLst/>
                </a:prstGeom>
                <a:noFill/>
                <a:ln w="19050" cap="flat" cmpd="sng" algn="ctr">
                  <a:solidFill>
                    <a:srgbClr val="4F81BD">
                      <a:shade val="95000"/>
                      <a:satMod val="105000"/>
                    </a:srgbClr>
                  </a:solidFill>
                  <a:prstDash val="solid"/>
                  <a:headEnd type="arrow"/>
                  <a:tailEnd type="arrow"/>
                </a:ln>
                <a:effectLst/>
              </p:spPr>
            </p:cxnSp>
          </p:grpSp>
        </p:grpSp>
      </p:grpSp>
      <p:sp>
        <p:nvSpPr>
          <p:cNvPr id="35" name="Text Box 3">
            <a:extLst>
              <a:ext uri="{FF2B5EF4-FFF2-40B4-BE49-F238E27FC236}">
                <a16:creationId xmlns:a16="http://schemas.microsoft.com/office/drawing/2014/main" id="{3AB240E1-9340-4A51-A331-9D305972994C}"/>
              </a:ext>
            </a:extLst>
          </p:cNvPr>
          <p:cNvSpPr txBox="1"/>
          <p:nvPr/>
        </p:nvSpPr>
        <p:spPr>
          <a:xfrm>
            <a:off x="6362234" y="3695232"/>
            <a:ext cx="2638209" cy="83632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ne-NP" sz="1100" b="1" dirty="0">
                <a:ea typeface="Times New Roman" panose="02020603050405020304" pitchFamily="18" charset="0"/>
                <a:cs typeface="Times New Roman" panose="02020603050405020304" pitchFamily="18" charset="0"/>
              </a:rPr>
              <a:t>प्रदेश स्तरीय </a:t>
            </a:r>
            <a:r>
              <a:rPr lang="ne-NP" sz="1100" b="1" dirty="0" err="1">
                <a:ea typeface="Times New Roman" panose="02020603050405020304" pitchFamily="18" charset="0"/>
                <a:cs typeface="Times New Roman" panose="02020603050405020304" pitchFamily="18" charset="0"/>
              </a:rPr>
              <a:t>स्वास्थ्यजन्य</a:t>
            </a:r>
            <a:r>
              <a:rPr lang="ne-NP" sz="1100" b="1" dirty="0">
                <a:ea typeface="Times New Roman" panose="02020603050405020304" pitchFamily="18" charset="0"/>
                <a:cs typeface="Times New Roman" panose="02020603050405020304" pitchFamily="18" charset="0"/>
              </a:rPr>
              <a:t> </a:t>
            </a:r>
            <a:r>
              <a:rPr lang="ne-NP" sz="1100" b="1" dirty="0" err="1">
                <a:ea typeface="Times New Roman" panose="02020603050405020304" pitchFamily="18" charset="0"/>
                <a:cs typeface="Times New Roman" panose="02020603050405020304" pitchFamily="18" charset="0"/>
              </a:rPr>
              <a:t>फोहरमैला</a:t>
            </a:r>
            <a:r>
              <a:rPr lang="ne-NP" sz="1100" b="1" dirty="0">
                <a:ea typeface="Times New Roman" panose="02020603050405020304" pitchFamily="18" charset="0"/>
                <a:cs typeface="Times New Roman" panose="02020603050405020304" pitchFamily="18" charset="0"/>
              </a:rPr>
              <a:t> </a:t>
            </a:r>
            <a:r>
              <a:rPr lang="ne-NP" sz="1100" b="1" dirty="0" err="1">
                <a:ea typeface="Times New Roman" panose="02020603050405020304" pitchFamily="18" charset="0"/>
                <a:cs typeface="Times New Roman" panose="02020603050405020304" pitchFamily="18" charset="0"/>
              </a:rPr>
              <a:t>ब्यवस्थापन</a:t>
            </a:r>
            <a:r>
              <a:rPr lang="ne-NP" sz="1100" b="1" dirty="0">
                <a:ea typeface="Times New Roman" panose="02020603050405020304" pitchFamily="18" charset="0"/>
                <a:cs typeface="Times New Roman" panose="02020603050405020304" pitchFamily="18" charset="0"/>
              </a:rPr>
              <a:t> </a:t>
            </a:r>
            <a:r>
              <a:rPr lang="ne-NP" sz="1100" b="1" dirty="0" err="1">
                <a:ea typeface="Times New Roman" panose="02020603050405020304" pitchFamily="18" charset="0"/>
                <a:cs typeface="Times New Roman" panose="02020603050405020304" pitchFamily="18" charset="0"/>
              </a:rPr>
              <a:t>कार्यदल</a:t>
            </a:r>
            <a:endParaRPr lang="en-US" sz="1100" b="1" dirty="0">
              <a:ea typeface="Times New Roman" panose="02020603050405020304" pitchFamily="18" charset="0"/>
              <a:cs typeface="Times New Roman" panose="02020603050405020304" pitchFamily="18" charset="0"/>
            </a:endParaRPr>
          </a:p>
          <a:p>
            <a:pPr algn="ctr">
              <a:lnSpc>
                <a:spcPct val="115000"/>
              </a:lnSpc>
            </a:pPr>
            <a:r>
              <a:rPr lang="ne-NP" sz="1000" b="1"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(TWG for IHCWM at Federal Level)</a:t>
            </a:r>
            <a:endParaRPr lang="ne-NP" sz="900" b="1" dirty="0">
              <a:ea typeface="Times New Roman" panose="02020603050405020304" pitchFamily="18" charset="0"/>
              <a:cs typeface="Times New Roman" panose="02020603050405020304" pitchFamily="18" charset="0"/>
            </a:endParaRPr>
          </a:p>
          <a:p>
            <a:pPr marL="0" marR="0" algn="ctr">
              <a:lnSpc>
                <a:spcPct val="115000"/>
              </a:lnSpc>
              <a:spcBef>
                <a:spcPts val="0"/>
              </a:spcBef>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9" name="Text Box 13">
            <a:extLst>
              <a:ext uri="{FF2B5EF4-FFF2-40B4-BE49-F238E27FC236}">
                <a16:creationId xmlns:a16="http://schemas.microsoft.com/office/drawing/2014/main" id="{F2FA0A70-C936-4B35-967E-F51A720325C1}"/>
              </a:ext>
            </a:extLst>
          </p:cNvPr>
          <p:cNvSpPr txBox="1"/>
          <p:nvPr/>
        </p:nvSpPr>
        <p:spPr>
          <a:xfrm>
            <a:off x="9588852" y="2655471"/>
            <a:ext cx="2358351" cy="68136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ne-NP" sz="1100" b="1" dirty="0" err="1">
                <a:solidFill>
                  <a:srgbClr val="C00000"/>
                </a:solidFill>
                <a:latin typeface="Calibri" panose="020F0502020204030204" pitchFamily="34" charset="0"/>
                <a:ea typeface="Times New Roman" panose="02020603050405020304" pitchFamily="18" charset="0"/>
                <a:cs typeface="Times New Roman" panose="02020603050405020304" pitchFamily="18" charset="0"/>
              </a:rPr>
              <a:t>टर्सरी</a:t>
            </a:r>
            <a:r>
              <a:rPr lang="ne-NP" sz="11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अस्पताल, शिक्षण अस्पतालहरू</a:t>
            </a:r>
            <a:endParaRPr lang="en-US" sz="11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1" name="Text Box 3">
            <a:extLst>
              <a:ext uri="{FF2B5EF4-FFF2-40B4-BE49-F238E27FC236}">
                <a16:creationId xmlns:a16="http://schemas.microsoft.com/office/drawing/2014/main" id="{9182B00F-A9FE-4CFF-B1D2-3FA19112DD36}"/>
              </a:ext>
            </a:extLst>
          </p:cNvPr>
          <p:cNvSpPr txBox="1"/>
          <p:nvPr/>
        </p:nvSpPr>
        <p:spPr>
          <a:xfrm>
            <a:off x="6345520" y="4973761"/>
            <a:ext cx="2638209" cy="901624"/>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ne-NP" sz="1100" b="1" dirty="0">
                <a:ea typeface="Times New Roman" panose="02020603050405020304" pitchFamily="18" charset="0"/>
                <a:cs typeface="Times New Roman" panose="02020603050405020304" pitchFamily="18" charset="0"/>
              </a:rPr>
              <a:t>स्थानीय स्तरीय </a:t>
            </a:r>
            <a:r>
              <a:rPr lang="ne-NP" sz="1100" b="1" dirty="0" err="1">
                <a:ea typeface="Times New Roman" panose="02020603050405020304" pitchFamily="18" charset="0"/>
                <a:cs typeface="Times New Roman" panose="02020603050405020304" pitchFamily="18" charset="0"/>
              </a:rPr>
              <a:t>स्वास्थ्यजन्य</a:t>
            </a:r>
            <a:r>
              <a:rPr lang="ne-NP" sz="1100" b="1" dirty="0">
                <a:ea typeface="Times New Roman" panose="02020603050405020304" pitchFamily="18" charset="0"/>
                <a:cs typeface="Times New Roman" panose="02020603050405020304" pitchFamily="18" charset="0"/>
              </a:rPr>
              <a:t> </a:t>
            </a:r>
            <a:r>
              <a:rPr lang="ne-NP" sz="1100" b="1" dirty="0" err="1">
                <a:ea typeface="Times New Roman" panose="02020603050405020304" pitchFamily="18" charset="0"/>
                <a:cs typeface="Times New Roman" panose="02020603050405020304" pitchFamily="18" charset="0"/>
              </a:rPr>
              <a:t>फोहरमैला</a:t>
            </a:r>
            <a:r>
              <a:rPr lang="ne-NP" sz="1100" b="1" dirty="0">
                <a:ea typeface="Times New Roman" panose="02020603050405020304" pitchFamily="18" charset="0"/>
                <a:cs typeface="Times New Roman" panose="02020603050405020304" pitchFamily="18" charset="0"/>
              </a:rPr>
              <a:t> </a:t>
            </a:r>
            <a:r>
              <a:rPr lang="ne-NP" sz="1100" b="1" dirty="0" err="1">
                <a:ea typeface="Times New Roman" panose="02020603050405020304" pitchFamily="18" charset="0"/>
                <a:cs typeface="Times New Roman" panose="02020603050405020304" pitchFamily="18" charset="0"/>
              </a:rPr>
              <a:t>ब्यवस्थापन</a:t>
            </a:r>
            <a:r>
              <a:rPr lang="ne-NP" sz="1100" b="1" dirty="0">
                <a:ea typeface="Times New Roman" panose="02020603050405020304" pitchFamily="18" charset="0"/>
                <a:cs typeface="Times New Roman" panose="02020603050405020304" pitchFamily="18" charset="0"/>
              </a:rPr>
              <a:t> </a:t>
            </a:r>
            <a:r>
              <a:rPr lang="ne-NP" sz="1100" b="1" dirty="0" err="1">
                <a:ea typeface="Times New Roman" panose="02020603050405020304" pitchFamily="18" charset="0"/>
                <a:cs typeface="Times New Roman" panose="02020603050405020304" pitchFamily="18" charset="0"/>
              </a:rPr>
              <a:t>कार्यदल</a:t>
            </a:r>
            <a:endParaRPr lang="en-US" sz="1100" b="1" dirty="0">
              <a:ea typeface="Times New Roman" panose="02020603050405020304" pitchFamily="18" charset="0"/>
              <a:cs typeface="Times New Roman" panose="02020603050405020304" pitchFamily="18" charset="0"/>
            </a:endParaRPr>
          </a:p>
          <a:p>
            <a:pPr algn="ctr">
              <a:lnSpc>
                <a:spcPct val="115000"/>
              </a:lnSpc>
            </a:pPr>
            <a:r>
              <a:rPr lang="ne-NP" sz="1000" b="1"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(TWG for IHCWM at</a:t>
            </a:r>
            <a:r>
              <a:rPr lang="ne-NP" sz="1000" b="1"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Local Level)</a:t>
            </a:r>
            <a:endParaRPr lang="ne-NP" sz="900" b="1" dirty="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35" name="Straight Arrow Connector 134">
            <a:extLst>
              <a:ext uri="{FF2B5EF4-FFF2-40B4-BE49-F238E27FC236}">
                <a16:creationId xmlns:a16="http://schemas.microsoft.com/office/drawing/2014/main" id="{8871C293-5727-4D16-B36A-9BAF7CDD3680}"/>
              </a:ext>
            </a:extLst>
          </p:cNvPr>
          <p:cNvCxnSpPr>
            <a:cxnSpLocks/>
            <a:stCxn id="131" idx="0"/>
            <a:endCxn id="35" idx="2"/>
          </p:cNvCxnSpPr>
          <p:nvPr/>
        </p:nvCxnSpPr>
        <p:spPr>
          <a:xfrm flipV="1">
            <a:off x="7664625" y="4531555"/>
            <a:ext cx="16714" cy="442206"/>
          </a:xfrm>
          <a:prstGeom prst="straightConnector1">
            <a:avLst/>
          </a:prstGeom>
          <a:noFill/>
          <a:ln w="19050" cap="flat" cmpd="sng" algn="ctr">
            <a:solidFill>
              <a:srgbClr val="4F81BD">
                <a:shade val="95000"/>
                <a:satMod val="105000"/>
              </a:srgbClr>
            </a:solidFill>
            <a:prstDash val="solid"/>
            <a:headEnd type="arrow"/>
            <a:tailEnd type="arrow"/>
          </a:ln>
          <a:effectLst/>
        </p:spPr>
      </p:cxnSp>
      <p:sp>
        <p:nvSpPr>
          <p:cNvPr id="148" name="Left Brace 147">
            <a:extLst>
              <a:ext uri="{FF2B5EF4-FFF2-40B4-BE49-F238E27FC236}">
                <a16:creationId xmlns:a16="http://schemas.microsoft.com/office/drawing/2014/main" id="{417D7A9E-8C99-4802-8A19-708DDD26D50F}"/>
              </a:ext>
            </a:extLst>
          </p:cNvPr>
          <p:cNvSpPr/>
          <p:nvPr/>
        </p:nvSpPr>
        <p:spPr>
          <a:xfrm>
            <a:off x="1971218" y="4975804"/>
            <a:ext cx="554268" cy="8879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Text Box 3">
            <a:extLst>
              <a:ext uri="{FF2B5EF4-FFF2-40B4-BE49-F238E27FC236}">
                <a16:creationId xmlns:a16="http://schemas.microsoft.com/office/drawing/2014/main" id="{AA600153-B297-4738-966C-E9F614D27236}"/>
              </a:ext>
            </a:extLst>
          </p:cNvPr>
          <p:cNvSpPr txBox="1"/>
          <p:nvPr/>
        </p:nvSpPr>
        <p:spPr>
          <a:xfrm>
            <a:off x="244797" y="2713233"/>
            <a:ext cx="1735515" cy="517127"/>
          </a:xfrm>
          <a:prstGeom prst="rect">
            <a:avLst/>
          </a:prstGeom>
          <a:solidFill>
            <a:schemeClr val="accent1">
              <a:lumMod val="20000"/>
              <a:lumOff val="80000"/>
            </a:scheme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ne-NP"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सं</a:t>
            </a:r>
            <a:r>
              <a:rPr lang="ne-NP" sz="1200" b="1" dirty="0" err="1">
                <a:solidFill>
                  <a:srgbClr val="C00000"/>
                </a:solidFill>
                <a:latin typeface="Calibri" panose="020F0502020204030204" pitchFamily="34" charset="0"/>
                <a:ea typeface="Times New Roman" panose="02020603050405020304" pitchFamily="18" charset="0"/>
                <a:cs typeface="Times New Roman" panose="02020603050405020304" pitchFamily="18" charset="0"/>
              </a:rPr>
              <a:t>घीय</a:t>
            </a:r>
            <a:r>
              <a:rPr lang="ne-NP" sz="1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सरकार </a:t>
            </a:r>
          </a:p>
          <a:p>
            <a:pPr marL="0" marR="0" algn="ctr">
              <a:lnSpc>
                <a:spcPct val="115000"/>
              </a:lnSpc>
              <a:spcBef>
                <a:spcPts val="0"/>
              </a:spcBef>
            </a:pPr>
            <a:r>
              <a:rPr lang="en-US" sz="1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(Federal Government)</a:t>
            </a:r>
            <a:endParaRPr lang="en-US" sz="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3" name="Text Box 3">
            <a:extLst>
              <a:ext uri="{FF2B5EF4-FFF2-40B4-BE49-F238E27FC236}">
                <a16:creationId xmlns:a16="http://schemas.microsoft.com/office/drawing/2014/main" id="{18ACD181-173A-45B3-AD56-12259AE91CD7}"/>
              </a:ext>
            </a:extLst>
          </p:cNvPr>
          <p:cNvSpPr txBox="1"/>
          <p:nvPr/>
        </p:nvSpPr>
        <p:spPr>
          <a:xfrm>
            <a:off x="218843" y="3613952"/>
            <a:ext cx="1735515" cy="812445"/>
          </a:xfrm>
          <a:prstGeom prst="rect">
            <a:avLst/>
          </a:prstGeom>
          <a:solidFill>
            <a:schemeClr val="accent1">
              <a:lumMod val="20000"/>
              <a:lumOff val="80000"/>
            </a:schemeClr>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pPr>
            <a:r>
              <a:rPr lang="ne-NP" sz="1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प्रदेश सरकार </a:t>
            </a:r>
          </a:p>
          <a:p>
            <a:pPr marL="0" marR="0" algn="ctr">
              <a:lnSpc>
                <a:spcPct val="115000"/>
              </a:lnSpc>
              <a:spcBef>
                <a:spcPts val="0"/>
              </a:spcBef>
            </a:pPr>
            <a:r>
              <a:rPr lang="en-US" sz="1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(Provincial Government)</a:t>
            </a:r>
            <a:endParaRPr lang="en-US" sz="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4" name="Text Box 3">
            <a:extLst>
              <a:ext uri="{FF2B5EF4-FFF2-40B4-BE49-F238E27FC236}">
                <a16:creationId xmlns:a16="http://schemas.microsoft.com/office/drawing/2014/main" id="{01853342-0C23-4E57-B545-5F39639861BD}"/>
              </a:ext>
            </a:extLst>
          </p:cNvPr>
          <p:cNvSpPr txBox="1"/>
          <p:nvPr/>
        </p:nvSpPr>
        <p:spPr>
          <a:xfrm>
            <a:off x="218843" y="5001207"/>
            <a:ext cx="1735515" cy="812445"/>
          </a:xfrm>
          <a:prstGeom prst="rect">
            <a:avLst/>
          </a:prstGeom>
          <a:solidFill>
            <a:schemeClr val="accent1">
              <a:lumMod val="20000"/>
              <a:lumOff val="80000"/>
            </a:schemeClr>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pPr>
            <a:r>
              <a:rPr lang="ne-NP" sz="1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स्थानीय सरकार</a:t>
            </a:r>
          </a:p>
          <a:p>
            <a:pPr marL="0" marR="0" algn="ctr">
              <a:lnSpc>
                <a:spcPct val="115000"/>
              </a:lnSpc>
              <a:spcBef>
                <a:spcPts val="0"/>
              </a:spcBef>
            </a:pPr>
            <a:r>
              <a:rPr lang="en-US" sz="1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(Local Government)</a:t>
            </a:r>
            <a:endParaRPr lang="en-US" sz="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55" name="Straight Arrow Connector 154">
            <a:extLst>
              <a:ext uri="{FF2B5EF4-FFF2-40B4-BE49-F238E27FC236}">
                <a16:creationId xmlns:a16="http://schemas.microsoft.com/office/drawing/2014/main" id="{1F2B8728-1952-42AC-A79C-D07C7EE62767}"/>
              </a:ext>
            </a:extLst>
          </p:cNvPr>
          <p:cNvCxnSpPr>
            <a:cxnSpLocks/>
            <a:stCxn id="35" idx="0"/>
            <a:endCxn id="25" idx="2"/>
          </p:cNvCxnSpPr>
          <p:nvPr/>
        </p:nvCxnSpPr>
        <p:spPr>
          <a:xfrm flipH="1" flipV="1">
            <a:off x="7667555" y="3336837"/>
            <a:ext cx="13784" cy="358395"/>
          </a:xfrm>
          <a:prstGeom prst="straightConnector1">
            <a:avLst/>
          </a:prstGeom>
          <a:noFill/>
          <a:ln w="19050" cap="flat" cmpd="sng" algn="ctr">
            <a:solidFill>
              <a:srgbClr val="4F81BD">
                <a:shade val="95000"/>
                <a:satMod val="105000"/>
              </a:srgbClr>
            </a:solidFill>
            <a:prstDash val="solid"/>
            <a:headEnd type="arrow"/>
            <a:tailEnd type="arrow"/>
          </a:ln>
          <a:effectLst/>
        </p:spPr>
      </p:cxnSp>
      <p:sp>
        <p:nvSpPr>
          <p:cNvPr id="176" name="Left Brace 175">
            <a:extLst>
              <a:ext uri="{FF2B5EF4-FFF2-40B4-BE49-F238E27FC236}">
                <a16:creationId xmlns:a16="http://schemas.microsoft.com/office/drawing/2014/main" id="{E275FFD9-7444-4D8E-88C5-1433D0233D45}"/>
              </a:ext>
            </a:extLst>
          </p:cNvPr>
          <p:cNvSpPr/>
          <p:nvPr/>
        </p:nvSpPr>
        <p:spPr>
          <a:xfrm>
            <a:off x="1940678" y="3637489"/>
            <a:ext cx="475033" cy="8505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Left Brace 176">
            <a:extLst>
              <a:ext uri="{FF2B5EF4-FFF2-40B4-BE49-F238E27FC236}">
                <a16:creationId xmlns:a16="http://schemas.microsoft.com/office/drawing/2014/main" id="{E785A3EF-3567-4B62-A457-2F12A77977EC}"/>
              </a:ext>
            </a:extLst>
          </p:cNvPr>
          <p:cNvSpPr/>
          <p:nvPr/>
        </p:nvSpPr>
        <p:spPr>
          <a:xfrm>
            <a:off x="1921558" y="2666789"/>
            <a:ext cx="475033" cy="6835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6" name="Straight Arrow Connector 205">
            <a:extLst>
              <a:ext uri="{FF2B5EF4-FFF2-40B4-BE49-F238E27FC236}">
                <a16:creationId xmlns:a16="http://schemas.microsoft.com/office/drawing/2014/main" id="{75CBCCD6-11EC-44CC-B23C-1D87B1374E3E}"/>
              </a:ext>
            </a:extLst>
          </p:cNvPr>
          <p:cNvCxnSpPr>
            <a:cxnSpLocks/>
            <a:stCxn id="25" idx="3"/>
            <a:endCxn id="89" idx="1"/>
          </p:cNvCxnSpPr>
          <p:nvPr/>
        </p:nvCxnSpPr>
        <p:spPr>
          <a:xfrm>
            <a:off x="8983730" y="2996154"/>
            <a:ext cx="60512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BE4B0CF7-D58C-4614-9F44-F86CA8A43105}"/>
              </a:ext>
            </a:extLst>
          </p:cNvPr>
          <p:cNvCxnSpPr>
            <a:cxnSpLocks/>
            <a:stCxn id="131" idx="3"/>
            <a:endCxn id="11" idx="1"/>
          </p:cNvCxnSpPr>
          <p:nvPr/>
        </p:nvCxnSpPr>
        <p:spPr>
          <a:xfrm>
            <a:off x="8983729" y="5424573"/>
            <a:ext cx="605123"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A7646E60-ED12-4557-942A-0541894697D5}"/>
              </a:ext>
            </a:extLst>
          </p:cNvPr>
          <p:cNvSpPr txBox="1"/>
          <p:nvPr/>
        </p:nvSpPr>
        <p:spPr>
          <a:xfrm>
            <a:off x="8908711" y="3293162"/>
            <a:ext cx="798280" cy="276999"/>
          </a:xfrm>
          <a:prstGeom prst="rect">
            <a:avLst/>
          </a:prstGeom>
          <a:solidFill>
            <a:schemeClr val="accent1">
              <a:lumMod val="20000"/>
              <a:lumOff val="80000"/>
            </a:schemeClr>
          </a:solidFill>
        </p:spPr>
        <p:txBody>
          <a:bodyPr wrap="square" rtlCol="0">
            <a:spAutoFit/>
          </a:bodyPr>
          <a:lstStyle/>
          <a:p>
            <a:pPr algn="ctr"/>
            <a:r>
              <a:rPr lang="en-US" sz="1200" b="1" dirty="0"/>
              <a:t>HOMC</a:t>
            </a:r>
          </a:p>
        </p:txBody>
      </p:sp>
      <p:sp>
        <p:nvSpPr>
          <p:cNvPr id="213" name="TextBox 212">
            <a:extLst>
              <a:ext uri="{FF2B5EF4-FFF2-40B4-BE49-F238E27FC236}">
                <a16:creationId xmlns:a16="http://schemas.microsoft.com/office/drawing/2014/main" id="{62FD1B24-66CA-4693-9033-DD6164EF2D73}"/>
              </a:ext>
            </a:extLst>
          </p:cNvPr>
          <p:cNvSpPr txBox="1"/>
          <p:nvPr/>
        </p:nvSpPr>
        <p:spPr>
          <a:xfrm>
            <a:off x="8948056" y="4443180"/>
            <a:ext cx="701198" cy="276999"/>
          </a:xfrm>
          <a:prstGeom prst="rect">
            <a:avLst/>
          </a:prstGeom>
          <a:solidFill>
            <a:schemeClr val="accent1">
              <a:lumMod val="20000"/>
              <a:lumOff val="80000"/>
            </a:schemeClr>
          </a:solidFill>
        </p:spPr>
        <p:txBody>
          <a:bodyPr wrap="square" rtlCol="0">
            <a:spAutoFit/>
          </a:bodyPr>
          <a:lstStyle/>
          <a:p>
            <a:pPr algn="ctr"/>
            <a:r>
              <a:rPr lang="en-US" sz="1200" b="1" dirty="0"/>
              <a:t>HOMC</a:t>
            </a:r>
          </a:p>
        </p:txBody>
      </p:sp>
      <p:sp>
        <p:nvSpPr>
          <p:cNvPr id="214" name="TextBox 213">
            <a:extLst>
              <a:ext uri="{FF2B5EF4-FFF2-40B4-BE49-F238E27FC236}">
                <a16:creationId xmlns:a16="http://schemas.microsoft.com/office/drawing/2014/main" id="{33FDC13F-5345-447C-9705-A54F2253C977}"/>
              </a:ext>
            </a:extLst>
          </p:cNvPr>
          <p:cNvSpPr txBox="1"/>
          <p:nvPr/>
        </p:nvSpPr>
        <p:spPr>
          <a:xfrm>
            <a:off x="8900043" y="5685291"/>
            <a:ext cx="802482" cy="276999"/>
          </a:xfrm>
          <a:prstGeom prst="rect">
            <a:avLst/>
          </a:prstGeom>
          <a:solidFill>
            <a:schemeClr val="accent1">
              <a:lumMod val="20000"/>
              <a:lumOff val="80000"/>
            </a:schemeClr>
          </a:solidFill>
        </p:spPr>
        <p:txBody>
          <a:bodyPr wrap="square" rtlCol="0">
            <a:spAutoFit/>
          </a:bodyPr>
          <a:lstStyle/>
          <a:p>
            <a:pPr algn="ctr"/>
            <a:r>
              <a:rPr lang="en-US" sz="1200" b="1" dirty="0"/>
              <a:t>HFOMC</a:t>
            </a:r>
          </a:p>
        </p:txBody>
      </p:sp>
    </p:spTree>
    <p:extLst>
      <p:ext uri="{BB962C8B-B14F-4D97-AF65-F5344CB8AC3E}">
        <p14:creationId xmlns:p14="http://schemas.microsoft.com/office/powerpoint/2010/main" val="2062603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496" y="821635"/>
            <a:ext cx="6387547" cy="824603"/>
          </a:xfrm>
        </p:spPr>
        <p:txBody>
          <a:bodyPr/>
          <a:lstStyle/>
          <a:p>
            <a:r>
              <a:rPr lang="en-US" dirty="0"/>
              <a:t>Next Steps</a:t>
            </a:r>
          </a:p>
        </p:txBody>
      </p:sp>
      <p:sp>
        <p:nvSpPr>
          <p:cNvPr id="3" name="Content Placeholder 2"/>
          <p:cNvSpPr>
            <a:spLocks noGrp="1"/>
          </p:cNvSpPr>
          <p:nvPr>
            <p:ph idx="1"/>
          </p:nvPr>
        </p:nvSpPr>
        <p:spPr>
          <a:xfrm>
            <a:off x="1497496" y="1825625"/>
            <a:ext cx="9856304" cy="4351338"/>
          </a:xfrm>
        </p:spPr>
        <p:txBody>
          <a:bodyPr/>
          <a:lstStyle/>
          <a:p>
            <a:r>
              <a:rPr lang="en-US" dirty="0"/>
              <a:t>Incorporate suggestions recommendations</a:t>
            </a:r>
          </a:p>
          <a:p>
            <a:r>
              <a:rPr lang="en-US" dirty="0"/>
              <a:t>Core team meeting</a:t>
            </a:r>
          </a:p>
          <a:p>
            <a:r>
              <a:rPr lang="en-US" dirty="0"/>
              <a:t>TWG meeting</a:t>
            </a:r>
          </a:p>
          <a:p>
            <a:r>
              <a:rPr lang="en-US" dirty="0"/>
              <a:t>Extended TWG meeting</a:t>
            </a:r>
          </a:p>
          <a:p>
            <a:r>
              <a:rPr lang="en-US" dirty="0"/>
              <a:t>Final Approval &amp; Endorsement</a:t>
            </a:r>
          </a:p>
          <a:p>
            <a:endParaRPr lang="en-US" dirty="0"/>
          </a:p>
        </p:txBody>
      </p:sp>
      <p:sp>
        <p:nvSpPr>
          <p:cNvPr id="4" name="Date Placeholder 3"/>
          <p:cNvSpPr>
            <a:spLocks noGrp="1"/>
          </p:cNvSpPr>
          <p:nvPr>
            <p:ph type="dt" sz="half" idx="10"/>
          </p:nvPr>
        </p:nvSpPr>
        <p:spPr/>
        <p:txBody>
          <a:bodyPr/>
          <a:lstStyle/>
          <a:p>
            <a:r>
              <a:rPr lang="en-US"/>
              <a:t>12/11/2019</a:t>
            </a:r>
          </a:p>
        </p:txBody>
      </p:sp>
      <p:sp>
        <p:nvSpPr>
          <p:cNvPr id="5" name="Footer Placeholder 4"/>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a:p>
            <a:pPr>
              <a:buNone/>
            </a:pPr>
            <a:r>
              <a:rPr lang="en-US" dirty="0"/>
              <a:t>				</a:t>
            </a:r>
            <a:r>
              <a:rPr lang="en-US" sz="7200" dirty="0">
                <a:solidFill>
                  <a:srgbClr val="FF33CC"/>
                </a:solidFill>
              </a:rPr>
              <a:t>THANK YOU</a:t>
            </a:r>
          </a:p>
        </p:txBody>
      </p:sp>
      <p:sp>
        <p:nvSpPr>
          <p:cNvPr id="4" name="Date Placeholder 3"/>
          <p:cNvSpPr>
            <a:spLocks noGrp="1"/>
          </p:cNvSpPr>
          <p:nvPr>
            <p:ph type="dt" sz="half" idx="10"/>
          </p:nvPr>
        </p:nvSpPr>
        <p:spPr/>
        <p:txBody>
          <a:bodyPr/>
          <a:lstStyle/>
          <a:p>
            <a:r>
              <a:rPr lang="en-US"/>
              <a:t>12/11/2019</a:t>
            </a:r>
          </a:p>
        </p:txBody>
      </p:sp>
      <p:sp>
        <p:nvSpPr>
          <p:cNvPr id="5" name="Footer Placeholder 4"/>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pPr/>
              <a:t>32</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followed</a:t>
            </a:r>
          </a:p>
        </p:txBody>
      </p:sp>
      <p:sp>
        <p:nvSpPr>
          <p:cNvPr id="3" name="Content Placeholder 2"/>
          <p:cNvSpPr>
            <a:spLocks noGrp="1"/>
          </p:cNvSpPr>
          <p:nvPr>
            <p:ph idx="1"/>
          </p:nvPr>
        </p:nvSpPr>
        <p:spPr/>
        <p:txBody>
          <a:bodyPr/>
          <a:lstStyle/>
          <a:p>
            <a:r>
              <a:rPr lang="en-US" dirty="0"/>
              <a:t>TWG formed for WASH in HCFs</a:t>
            </a:r>
          </a:p>
          <a:p>
            <a:r>
              <a:rPr lang="en-US" dirty="0"/>
              <a:t>Draft prepared by consultant and task team</a:t>
            </a:r>
          </a:p>
          <a:p>
            <a:r>
              <a:rPr lang="en-US" dirty="0"/>
              <a:t>Consultation meeting at local and federal level</a:t>
            </a:r>
          </a:p>
          <a:p>
            <a:r>
              <a:rPr lang="en-US" dirty="0"/>
              <a:t>Multi </a:t>
            </a:r>
            <a:r>
              <a:rPr lang="en-US" dirty="0" err="1"/>
              <a:t>stakehoders</a:t>
            </a:r>
            <a:r>
              <a:rPr lang="en-US" dirty="0"/>
              <a:t> workshop to collect inputs in draft standards</a:t>
            </a:r>
          </a:p>
          <a:p>
            <a:r>
              <a:rPr lang="en-US" dirty="0"/>
              <a:t>Finalization by TWG</a:t>
            </a:r>
          </a:p>
          <a:p>
            <a:r>
              <a:rPr lang="en-US" dirty="0"/>
              <a:t>Submitted to MD/ </a:t>
            </a:r>
            <a:r>
              <a:rPr lang="en-US" dirty="0" err="1"/>
              <a:t>DoHS</a:t>
            </a:r>
            <a:r>
              <a:rPr lang="en-US" dirty="0"/>
              <a:t> for endorsement process.</a:t>
            </a:r>
          </a:p>
        </p:txBody>
      </p:sp>
      <p:sp>
        <p:nvSpPr>
          <p:cNvPr id="4" name="Date Placeholder 3"/>
          <p:cNvSpPr>
            <a:spLocks noGrp="1"/>
          </p:cNvSpPr>
          <p:nvPr>
            <p:ph type="dt" sz="half" idx="10"/>
          </p:nvPr>
        </p:nvSpPr>
        <p:spPr/>
        <p:txBody>
          <a:bodyPr/>
          <a:lstStyle/>
          <a:p>
            <a:r>
              <a:rPr lang="en-US"/>
              <a:t>12/11/2019</a:t>
            </a:r>
          </a:p>
        </p:txBody>
      </p:sp>
      <p:sp>
        <p:nvSpPr>
          <p:cNvPr id="5" name="Footer Placeholder 4"/>
          <p:cNvSpPr>
            <a:spLocks noGrp="1"/>
          </p:cNvSpPr>
          <p:nvPr>
            <p:ph type="ftr" sz="quarter" idx="11"/>
          </p:nvPr>
        </p:nvSpPr>
        <p:spPr/>
        <p:txBody>
          <a:bodyPr/>
          <a:lstStyle/>
          <a:p>
            <a:r>
              <a:rPr lang="en-US"/>
              <a:t>National guidelines and strategy - Chudamani Bhandari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F4E1-604F-471B-9EBC-BED378758793}"/>
              </a:ext>
            </a:extLst>
          </p:cNvPr>
          <p:cNvSpPr>
            <a:spLocks noGrp="1"/>
          </p:cNvSpPr>
          <p:nvPr>
            <p:ph type="title"/>
          </p:nvPr>
        </p:nvSpPr>
        <p:spPr>
          <a:xfrm>
            <a:off x="1179442" y="49024"/>
            <a:ext cx="9899375" cy="878628"/>
          </a:xfrm>
        </p:spPr>
        <p:txBody>
          <a:bodyPr>
            <a:normAutofit/>
          </a:bodyPr>
          <a:lstStyle/>
          <a:p>
            <a:r>
              <a:rPr lang="en-US" altLang="ko-KR" sz="3600" b="1" dirty="0" bmk="">
                <a:solidFill>
                  <a:srgbClr val="000000"/>
                </a:solidFill>
                <a:ea typeface="Malgun Gothic" panose="020B0503020000020004" pitchFamily="34" charset="-127"/>
                <a:cs typeface="Arial" panose="020B0604020202020204" pitchFamily="34" charset="0"/>
              </a:rPr>
              <a:t>WASH in HCFs- Risks &amp; preventive measures</a:t>
            </a:r>
            <a:endParaRPr lang="en-US" dirty="0"/>
          </a:p>
        </p:txBody>
      </p:sp>
      <p:graphicFrame>
        <p:nvGraphicFramePr>
          <p:cNvPr id="6" name="Content Placeholder 5">
            <a:extLst>
              <a:ext uri="{FF2B5EF4-FFF2-40B4-BE49-F238E27FC236}">
                <a16:creationId xmlns:a16="http://schemas.microsoft.com/office/drawing/2014/main" id="{A0EB16AC-4BD7-431C-B4A0-84AE2A4AD74B}"/>
              </a:ext>
            </a:extLst>
          </p:cNvPr>
          <p:cNvGraphicFramePr>
            <a:graphicFrameLocks noGrp="1"/>
          </p:cNvGraphicFramePr>
          <p:nvPr>
            <p:ph idx="1"/>
            <p:extLst/>
          </p:nvPr>
        </p:nvGraphicFramePr>
        <p:xfrm>
          <a:off x="216408" y="822960"/>
          <a:ext cx="11759184" cy="5986016"/>
        </p:xfrm>
        <a:graphic>
          <a:graphicData uri="http://schemas.openxmlformats.org/drawingml/2006/table">
            <a:tbl>
              <a:tblPr firstRow="1" firstCol="1" bandRow="1">
                <a:tableStyleId>{5C22544A-7EE6-4342-B048-85BDC9FD1C3A}</a:tableStyleId>
              </a:tblPr>
              <a:tblGrid>
                <a:gridCol w="4410456">
                  <a:extLst>
                    <a:ext uri="{9D8B030D-6E8A-4147-A177-3AD203B41FA5}">
                      <a16:colId xmlns:a16="http://schemas.microsoft.com/office/drawing/2014/main" val="1582975856"/>
                    </a:ext>
                  </a:extLst>
                </a:gridCol>
                <a:gridCol w="7348728">
                  <a:extLst>
                    <a:ext uri="{9D8B030D-6E8A-4147-A177-3AD203B41FA5}">
                      <a16:colId xmlns:a16="http://schemas.microsoft.com/office/drawing/2014/main" val="3067544250"/>
                    </a:ext>
                  </a:extLst>
                </a:gridCol>
              </a:tblGrid>
              <a:tr h="149196">
                <a:tc>
                  <a:txBody>
                    <a:bodyPr/>
                    <a:lstStyle/>
                    <a:p>
                      <a:pPr marL="0" marR="0">
                        <a:lnSpc>
                          <a:spcPct val="115000"/>
                        </a:lnSpc>
                        <a:spcBef>
                          <a:spcPts val="0"/>
                        </a:spcBef>
                        <a:spcAft>
                          <a:spcPts val="0"/>
                        </a:spcAft>
                      </a:pPr>
                      <a:r>
                        <a:rPr lang="en-US" sz="800">
                          <a:effectLst/>
                        </a:rPr>
                        <a:t>Disease risk</a:t>
                      </a:r>
                      <a:endParaRPr lang="en-US" sz="90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tc>
                  <a:txBody>
                    <a:bodyPr/>
                    <a:lstStyle/>
                    <a:p>
                      <a:pPr marL="0" marR="0">
                        <a:lnSpc>
                          <a:spcPct val="115000"/>
                        </a:lnSpc>
                        <a:spcBef>
                          <a:spcPts val="0"/>
                        </a:spcBef>
                        <a:spcAft>
                          <a:spcPts val="0"/>
                        </a:spcAft>
                      </a:pPr>
                      <a:r>
                        <a:rPr lang="en-US" sz="800">
                          <a:effectLst/>
                        </a:rPr>
                        <a:t>Prevention measures</a:t>
                      </a:r>
                      <a:endParaRPr lang="en-US" sz="90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extLst>
                  <a:ext uri="{0D108BD9-81ED-4DB2-BD59-A6C34878D82A}">
                    <a16:rowId xmlns:a16="http://schemas.microsoft.com/office/drawing/2014/main" val="3305769363"/>
                  </a:ext>
                </a:extLst>
              </a:tr>
              <a:tr h="1295556">
                <a:tc>
                  <a:txBody>
                    <a:bodyPr/>
                    <a:lstStyle/>
                    <a:p>
                      <a:pPr marL="0" marR="0">
                        <a:lnSpc>
                          <a:spcPct val="115000"/>
                        </a:lnSpc>
                        <a:spcBef>
                          <a:spcPts val="0"/>
                        </a:spcBef>
                        <a:spcAft>
                          <a:spcPts val="0"/>
                        </a:spcAft>
                      </a:pPr>
                      <a:r>
                        <a:rPr lang="en-US" sz="1800" dirty="0">
                          <a:effectLst/>
                        </a:rPr>
                        <a:t>Airborne infections (e.g.</a:t>
                      </a:r>
                    </a:p>
                    <a:p>
                      <a:pPr marL="0" marR="0">
                        <a:lnSpc>
                          <a:spcPct val="115000"/>
                        </a:lnSpc>
                        <a:spcBef>
                          <a:spcPts val="0"/>
                        </a:spcBef>
                        <a:spcAft>
                          <a:spcPts val="0"/>
                        </a:spcAft>
                      </a:pPr>
                      <a:r>
                        <a:rPr lang="en-US" sz="1800" dirty="0">
                          <a:effectLst/>
                        </a:rPr>
                        <a:t>Legionella, avian influenza,</a:t>
                      </a:r>
                    </a:p>
                    <a:p>
                      <a:pPr marL="0" marR="0">
                        <a:lnSpc>
                          <a:spcPct val="115000"/>
                        </a:lnSpc>
                        <a:spcBef>
                          <a:spcPts val="0"/>
                        </a:spcBef>
                        <a:spcAft>
                          <a:spcPts val="0"/>
                        </a:spcAft>
                      </a:pPr>
                      <a:r>
                        <a:rPr lang="en-US" sz="1800" dirty="0">
                          <a:effectLst/>
                        </a:rPr>
                        <a:t>SARS, tuberculosis)</a:t>
                      </a:r>
                    </a:p>
                    <a:p>
                      <a:pPr marL="0" marR="0">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tc>
                  <a:txBody>
                    <a:bodyPr/>
                    <a:lstStyle/>
                    <a:p>
                      <a:pPr marL="0" marR="0">
                        <a:lnSpc>
                          <a:spcPct val="115000"/>
                        </a:lnSpc>
                        <a:spcBef>
                          <a:spcPts val="0"/>
                        </a:spcBef>
                        <a:spcAft>
                          <a:spcPts val="0"/>
                        </a:spcAft>
                      </a:pPr>
                      <a:r>
                        <a:rPr lang="en-US" sz="1800" dirty="0">
                          <a:effectLst/>
                        </a:rPr>
                        <a:t>• Ventilation; Space available per patient; Spacing of beds; Use of separate rooms for highly vulnerable or infectious patients;  Use of masks and correct incineration of wastes; Isolation of active infection; Proper disposal of sputum; </a:t>
                      </a:r>
                      <a:r>
                        <a:rPr lang="en-US" sz="1800" b="1" dirty="0">
                          <a:effectLst/>
                        </a:rPr>
                        <a:t>Hand hygiene</a:t>
                      </a:r>
                      <a:endParaRPr lang="en-US" sz="1800" b="1"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extLst>
                  <a:ext uri="{0D108BD9-81ED-4DB2-BD59-A6C34878D82A}">
                    <a16:rowId xmlns:a16="http://schemas.microsoft.com/office/drawing/2014/main" val="2653323755"/>
                  </a:ext>
                </a:extLst>
              </a:tr>
              <a:tr h="708944">
                <a:tc>
                  <a:txBody>
                    <a:bodyPr/>
                    <a:lstStyle/>
                    <a:p>
                      <a:pPr marL="0" marR="0">
                        <a:lnSpc>
                          <a:spcPct val="115000"/>
                        </a:lnSpc>
                        <a:spcBef>
                          <a:spcPts val="0"/>
                        </a:spcBef>
                        <a:spcAft>
                          <a:spcPts val="0"/>
                        </a:spcAft>
                      </a:pPr>
                      <a:r>
                        <a:rPr lang="en-US" sz="1800" dirty="0">
                          <a:effectLst/>
                        </a:rPr>
                        <a:t>Water-, food- or </a:t>
                      </a:r>
                      <a:r>
                        <a:rPr lang="en-US" sz="1800" dirty="0" err="1">
                          <a:effectLst/>
                        </a:rPr>
                        <a:t>handborne</a:t>
                      </a:r>
                      <a:r>
                        <a:rPr lang="en-US" sz="1800" dirty="0">
                          <a:effectLst/>
                        </a:rPr>
                        <a:t> infections (e.g. HEV, </a:t>
                      </a:r>
                      <a:r>
                        <a:rPr lang="en-US" sz="1800" dirty="0" err="1">
                          <a:effectLst/>
                        </a:rPr>
                        <a:t>diarrhoea</a:t>
                      </a:r>
                      <a:r>
                        <a:rPr lang="en-US" sz="1800" dirty="0">
                          <a:effectLst/>
                        </a:rPr>
                        <a:t>)</a:t>
                      </a:r>
                    </a:p>
                    <a:p>
                      <a:pPr marL="0" marR="0">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tc>
                  <a:txBody>
                    <a:bodyPr/>
                    <a:lstStyle/>
                    <a:p>
                      <a:pPr marL="0" marR="0">
                        <a:lnSpc>
                          <a:spcPct val="115000"/>
                        </a:lnSpc>
                        <a:spcBef>
                          <a:spcPts val="0"/>
                        </a:spcBef>
                        <a:spcAft>
                          <a:spcPts val="0"/>
                        </a:spcAft>
                      </a:pPr>
                      <a:r>
                        <a:rPr lang="en-US" sz="1800" dirty="0">
                          <a:effectLst/>
                        </a:rPr>
                        <a:t>• </a:t>
                      </a:r>
                      <a:r>
                        <a:rPr lang="en-US" sz="1800" b="1" dirty="0">
                          <a:effectLst/>
                        </a:rPr>
                        <a:t>Water supply (quality and access);  Excreta disposal; Hygiene facilities;  Food hygiene; Hand hygiene</a:t>
                      </a:r>
                      <a:endParaRPr lang="en-US" sz="1800" b="1"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extLst>
                  <a:ext uri="{0D108BD9-81ED-4DB2-BD59-A6C34878D82A}">
                    <a16:rowId xmlns:a16="http://schemas.microsoft.com/office/drawing/2014/main" val="3870641345"/>
                  </a:ext>
                </a:extLst>
              </a:tr>
              <a:tr h="1289719">
                <a:tc>
                  <a:txBody>
                    <a:bodyPr/>
                    <a:lstStyle/>
                    <a:p>
                      <a:pPr marL="0" marR="0">
                        <a:lnSpc>
                          <a:spcPct val="115000"/>
                        </a:lnSpc>
                        <a:spcBef>
                          <a:spcPts val="0"/>
                        </a:spcBef>
                        <a:spcAft>
                          <a:spcPts val="0"/>
                        </a:spcAft>
                      </a:pPr>
                      <a:r>
                        <a:rPr lang="en-US" sz="1800" dirty="0">
                          <a:effectLst/>
                        </a:rPr>
                        <a:t>Infection of wounds/surgical incisions from contaminated water, medical devices and dressings (e.g. sepsis)</a:t>
                      </a:r>
                      <a:endParaRPr lang="en-US" sz="18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tc>
                  <a:txBody>
                    <a:bodyPr/>
                    <a:lstStyle/>
                    <a:p>
                      <a:pPr marL="0" marR="0">
                        <a:lnSpc>
                          <a:spcPct val="115000"/>
                        </a:lnSpc>
                        <a:spcBef>
                          <a:spcPts val="0"/>
                        </a:spcBef>
                        <a:spcAft>
                          <a:spcPts val="0"/>
                        </a:spcAft>
                      </a:pPr>
                      <a:r>
                        <a:rPr lang="en-US" sz="1800" dirty="0">
                          <a:effectLst/>
                        </a:rPr>
                        <a:t>• Use of single-use medical devices and dressings; Pre-disinfection; Cleaning and sterilization of instruments and dressings; </a:t>
                      </a:r>
                      <a:r>
                        <a:rPr lang="en-US" sz="1800" b="1" dirty="0">
                          <a:effectLst/>
                        </a:rPr>
                        <a:t>Good-quality water</a:t>
                      </a:r>
                      <a:r>
                        <a:rPr lang="en-US" sz="1800" dirty="0">
                          <a:effectLst/>
                        </a:rPr>
                        <a:t>; Asepsis in surgical or dressings procedures; Timely sterilization/ Fumigation of OT/ Surgical sites/ beds; Separate exit routes for waste</a:t>
                      </a:r>
                      <a:endParaRPr lang="en-US" sz="18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extLst>
                  <a:ext uri="{0D108BD9-81ED-4DB2-BD59-A6C34878D82A}">
                    <a16:rowId xmlns:a16="http://schemas.microsoft.com/office/drawing/2014/main" val="1838333860"/>
                  </a:ext>
                </a:extLst>
              </a:tr>
              <a:tr h="984279">
                <a:tc>
                  <a:txBody>
                    <a:bodyPr/>
                    <a:lstStyle/>
                    <a:p>
                      <a:pPr marL="0" marR="0">
                        <a:lnSpc>
                          <a:spcPct val="115000"/>
                        </a:lnSpc>
                        <a:spcBef>
                          <a:spcPts val="0"/>
                        </a:spcBef>
                        <a:spcAft>
                          <a:spcPts val="0"/>
                        </a:spcAft>
                      </a:pPr>
                      <a:r>
                        <a:rPr lang="en-US" sz="1800" dirty="0">
                          <a:effectLst/>
                        </a:rPr>
                        <a:t>Bloodborne infections due to contaminated needles and syringes, unsafe blood transfusion (e.g. HBV, HCV, HIV)</a:t>
                      </a:r>
                      <a:endParaRPr lang="en-US" sz="18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tc>
                  <a:txBody>
                    <a:bodyPr/>
                    <a:lstStyle/>
                    <a:p>
                      <a:pPr marL="0" marR="0">
                        <a:lnSpc>
                          <a:spcPct val="115000"/>
                        </a:lnSpc>
                        <a:spcBef>
                          <a:spcPts val="0"/>
                        </a:spcBef>
                        <a:spcAft>
                          <a:spcPts val="0"/>
                        </a:spcAft>
                      </a:pPr>
                      <a:r>
                        <a:rPr lang="en-US" sz="1800" dirty="0">
                          <a:effectLst/>
                        </a:rPr>
                        <a:t>• </a:t>
                      </a:r>
                      <a:r>
                        <a:rPr lang="en-US" sz="1800" b="1" dirty="0">
                          <a:effectLst/>
                        </a:rPr>
                        <a:t>Health-care waste management and use of single-use  needles and syringes</a:t>
                      </a:r>
                      <a:r>
                        <a:rPr lang="en-US" sz="1800" dirty="0">
                          <a:effectLst/>
                        </a:rPr>
                        <a:t>; Safe blood transfusion’ Manage needle properly, </a:t>
                      </a:r>
                      <a:r>
                        <a:rPr lang="en-US" sz="1800" b="1" dirty="0">
                          <a:effectLst/>
                        </a:rPr>
                        <a:t>Do not recap; Use of PPE</a:t>
                      </a:r>
                      <a:endParaRPr lang="en-US" sz="1800" b="1"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extLst>
                  <a:ext uri="{0D108BD9-81ED-4DB2-BD59-A6C34878D82A}">
                    <a16:rowId xmlns:a16="http://schemas.microsoft.com/office/drawing/2014/main" val="2720082227"/>
                  </a:ext>
                </a:extLst>
              </a:tr>
              <a:tr h="701711">
                <a:tc>
                  <a:txBody>
                    <a:bodyPr/>
                    <a:lstStyle/>
                    <a:p>
                      <a:pPr marL="0" marR="0">
                        <a:lnSpc>
                          <a:spcPct val="115000"/>
                        </a:lnSpc>
                        <a:spcBef>
                          <a:spcPts val="0"/>
                        </a:spcBef>
                        <a:spcAft>
                          <a:spcPts val="0"/>
                        </a:spcAft>
                      </a:pPr>
                      <a:r>
                        <a:rPr lang="en-US" sz="1800" dirty="0">
                          <a:effectLst/>
                        </a:rPr>
                        <a:t>Heat- and cold-related stress and discomfort (e.g. higher fever)</a:t>
                      </a:r>
                      <a:endParaRPr lang="en-US" sz="18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tc>
                  <a:txBody>
                    <a:bodyPr/>
                    <a:lstStyle/>
                    <a:p>
                      <a:pPr marL="0" marR="0">
                        <a:lnSpc>
                          <a:spcPct val="115000"/>
                        </a:lnSpc>
                        <a:spcBef>
                          <a:spcPts val="0"/>
                        </a:spcBef>
                        <a:spcAft>
                          <a:spcPts val="0"/>
                        </a:spcAft>
                      </a:pPr>
                      <a:r>
                        <a:rPr lang="en-US" sz="1800" dirty="0">
                          <a:effectLst/>
                        </a:rPr>
                        <a:t>• Heating, ventilation, air-conditioning (HVAC) and insulation</a:t>
                      </a:r>
                      <a:endParaRPr lang="en-US" sz="18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extLst>
                  <a:ext uri="{0D108BD9-81ED-4DB2-BD59-A6C34878D82A}">
                    <a16:rowId xmlns:a16="http://schemas.microsoft.com/office/drawing/2014/main" val="2032548280"/>
                  </a:ext>
                </a:extLst>
              </a:tr>
              <a:tr h="639153">
                <a:tc>
                  <a:txBody>
                    <a:bodyPr/>
                    <a:lstStyle/>
                    <a:p>
                      <a:pPr marL="0" marR="0">
                        <a:lnSpc>
                          <a:spcPct val="115000"/>
                        </a:lnSpc>
                        <a:spcBef>
                          <a:spcPts val="0"/>
                        </a:spcBef>
                        <a:spcAft>
                          <a:spcPts val="0"/>
                        </a:spcAft>
                      </a:pPr>
                      <a:r>
                        <a:rPr lang="en-US" sz="1800" dirty="0">
                          <a:effectLst/>
                        </a:rPr>
                        <a:t>Vector-borne disease transmission (e.g. malaria, dengue, leishmaniasis)</a:t>
                      </a:r>
                      <a:endParaRPr lang="en-US" sz="18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tc>
                  <a:txBody>
                    <a:bodyPr/>
                    <a:lstStyle/>
                    <a:p>
                      <a:pPr marL="0" marR="0">
                        <a:lnSpc>
                          <a:spcPct val="115000"/>
                        </a:lnSpc>
                        <a:spcBef>
                          <a:spcPts val="0"/>
                        </a:spcBef>
                        <a:spcAft>
                          <a:spcPts val="0"/>
                        </a:spcAft>
                      </a:pPr>
                      <a:r>
                        <a:rPr lang="en-US" sz="1800" dirty="0">
                          <a:effectLst/>
                        </a:rPr>
                        <a:t>• </a:t>
                      </a:r>
                      <a:r>
                        <a:rPr lang="en-US" sz="1800" b="1" dirty="0">
                          <a:effectLst/>
                        </a:rPr>
                        <a:t>Control of disease vectors in and around buildings; </a:t>
                      </a:r>
                      <a:r>
                        <a:rPr lang="en-US" sz="1800" dirty="0">
                          <a:effectLst/>
                        </a:rPr>
                        <a:t>Protection of patients</a:t>
                      </a:r>
                    </a:p>
                    <a:p>
                      <a:pPr marL="0" marR="0">
                        <a:lnSpc>
                          <a:spcPct val="115000"/>
                        </a:lnSpc>
                        <a:spcBef>
                          <a:spcPts val="0"/>
                        </a:spcBef>
                        <a:spcAft>
                          <a:spcPts val="0"/>
                        </a:spcAft>
                      </a:pPr>
                      <a:r>
                        <a:rPr lang="en-US" sz="1800" dirty="0">
                          <a:effectLst/>
                        </a:rPr>
                        <a:t>• Protection of infrastructure</a:t>
                      </a:r>
                      <a:endParaRPr lang="en-US" sz="18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53963" marR="53963" marT="0" marB="0"/>
                </a:tc>
                <a:extLst>
                  <a:ext uri="{0D108BD9-81ED-4DB2-BD59-A6C34878D82A}">
                    <a16:rowId xmlns:a16="http://schemas.microsoft.com/office/drawing/2014/main" val="2328686712"/>
                  </a:ext>
                </a:extLst>
              </a:tr>
            </a:tbl>
          </a:graphicData>
        </a:graphic>
      </p:graphicFrame>
    </p:spTree>
    <p:extLst>
      <p:ext uri="{BB962C8B-B14F-4D97-AF65-F5344CB8AC3E}">
        <p14:creationId xmlns:p14="http://schemas.microsoft.com/office/powerpoint/2010/main" val="287108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44DF-2082-42E4-9714-E4D31635D6A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BD3104-0E8E-42FF-9878-A0048E19A7B7}"/>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F21F7A56-9426-4148-BF54-4E083963041D}"/>
              </a:ext>
            </a:extLst>
          </p:cNvPr>
          <p:cNvGraphicFramePr>
            <a:graphicFrameLocks noGrp="1"/>
          </p:cNvGraphicFramePr>
          <p:nvPr>
            <p:extLst>
              <p:ext uri="{D42A27DB-BD31-4B8C-83A1-F6EECF244321}">
                <p14:modId xmlns:p14="http://schemas.microsoft.com/office/powerpoint/2010/main" val="209456003"/>
              </p:ext>
            </p:extLst>
          </p:nvPr>
        </p:nvGraphicFramePr>
        <p:xfrm>
          <a:off x="1020932" y="751088"/>
          <a:ext cx="10372112" cy="5550826"/>
        </p:xfrm>
        <a:graphic>
          <a:graphicData uri="http://schemas.openxmlformats.org/drawingml/2006/table">
            <a:tbl>
              <a:tblPr firstRow="1" bandRow="1">
                <a:tableStyleId>{5C22544A-7EE6-4342-B048-85BDC9FD1C3A}</a:tableStyleId>
              </a:tblPr>
              <a:tblGrid>
                <a:gridCol w="874643">
                  <a:extLst>
                    <a:ext uri="{9D8B030D-6E8A-4147-A177-3AD203B41FA5}">
                      <a16:colId xmlns:a16="http://schemas.microsoft.com/office/drawing/2014/main" val="20000"/>
                    </a:ext>
                  </a:extLst>
                </a:gridCol>
                <a:gridCol w="9497469">
                  <a:extLst>
                    <a:ext uri="{9D8B030D-6E8A-4147-A177-3AD203B41FA5}">
                      <a16:colId xmlns:a16="http://schemas.microsoft.com/office/drawing/2014/main" val="20001"/>
                    </a:ext>
                  </a:extLst>
                </a:gridCol>
              </a:tblGrid>
              <a:tr h="614056">
                <a:tc>
                  <a:txBody>
                    <a:bodyPr/>
                    <a:lstStyle/>
                    <a:p>
                      <a:pPr>
                        <a:lnSpc>
                          <a:spcPct val="100000"/>
                        </a:lnSpc>
                      </a:pPr>
                      <a:r>
                        <a:rPr lang="en-US" sz="2400" dirty="0"/>
                        <a:t>S. No</a:t>
                      </a:r>
                    </a:p>
                  </a:txBody>
                  <a:tcPr marT="45703" marB="45703"/>
                </a:tc>
                <a:tc>
                  <a:txBody>
                    <a:bodyPr/>
                    <a:lstStyle/>
                    <a:p>
                      <a:pPr marL="0" marR="0">
                        <a:lnSpc>
                          <a:spcPct val="100000"/>
                        </a:lnSpc>
                        <a:spcBef>
                          <a:spcPts val="0"/>
                        </a:spcBef>
                        <a:spcAft>
                          <a:spcPts val="0"/>
                        </a:spcAft>
                      </a:pPr>
                      <a:r>
                        <a:rPr lang="en-US" sz="2400" dirty="0">
                          <a:effectLst/>
                        </a:rPr>
                        <a:t>Category of health facility</a:t>
                      </a:r>
                      <a:endParaRPr lang="en-US" sz="2400" dirty="0">
                        <a:effectLst/>
                        <a:latin typeface="Times New Roman" panose="02020603050405020304" pitchFamily="18" charset="0"/>
                        <a:ea typeface="Malgun Gothic" panose="020B0503020000020004" pitchFamily="34" charset="-127"/>
                        <a:cs typeface="Mangal"/>
                      </a:endParaRPr>
                    </a:p>
                  </a:txBody>
                  <a:tcPr marL="68580" marR="68580" marT="0" marB="0"/>
                </a:tc>
                <a:extLst>
                  <a:ext uri="{0D108BD9-81ED-4DB2-BD59-A6C34878D82A}">
                    <a16:rowId xmlns:a16="http://schemas.microsoft.com/office/drawing/2014/main" val="10000"/>
                  </a:ext>
                </a:extLst>
              </a:tr>
              <a:tr h="493677">
                <a:tc>
                  <a:txBody>
                    <a:bodyPr/>
                    <a:lstStyle/>
                    <a:p>
                      <a:pPr algn="ctr">
                        <a:lnSpc>
                          <a:spcPct val="100000"/>
                        </a:lnSpc>
                      </a:pPr>
                      <a:r>
                        <a:rPr lang="en-US" sz="2400" dirty="0"/>
                        <a:t>1</a:t>
                      </a:r>
                    </a:p>
                  </a:txBody>
                  <a:tcPr marT="45703" marB="45703"/>
                </a:tc>
                <a:tc>
                  <a:txBody>
                    <a:bodyPr/>
                    <a:lstStyle/>
                    <a:p>
                      <a:pPr marL="0" marR="0">
                        <a:lnSpc>
                          <a:spcPct val="100000"/>
                        </a:lnSpc>
                        <a:spcBef>
                          <a:spcPts val="0"/>
                        </a:spcBef>
                        <a:spcAft>
                          <a:spcPts val="0"/>
                        </a:spcAft>
                      </a:pPr>
                      <a:r>
                        <a:rPr lang="en-US" sz="2400" kern="1200" dirty="0">
                          <a:solidFill>
                            <a:schemeClr val="dk1"/>
                          </a:solidFill>
                          <a:effectLst/>
                          <a:latin typeface="+mn-lt"/>
                          <a:ea typeface="+mn-ea"/>
                          <a:cs typeface="+mn-cs"/>
                        </a:rPr>
                        <a:t>Federal Health Science Academy</a:t>
                      </a:r>
                    </a:p>
                  </a:txBody>
                  <a:tcPr marL="68580" marR="68580" marT="0" marB="0"/>
                </a:tc>
                <a:extLst>
                  <a:ext uri="{0D108BD9-81ED-4DB2-BD59-A6C34878D82A}">
                    <a16:rowId xmlns:a16="http://schemas.microsoft.com/office/drawing/2014/main" val="10001"/>
                  </a:ext>
                </a:extLst>
              </a:tr>
              <a:tr h="493677">
                <a:tc>
                  <a:txBody>
                    <a:bodyPr/>
                    <a:lstStyle/>
                    <a:p>
                      <a:pPr algn="ctr">
                        <a:lnSpc>
                          <a:spcPct val="100000"/>
                        </a:lnSpc>
                      </a:pPr>
                      <a:r>
                        <a:rPr lang="en-US" sz="2400" dirty="0"/>
                        <a:t>2</a:t>
                      </a:r>
                    </a:p>
                  </a:txBody>
                  <a:tcPr marT="45703" marB="45703"/>
                </a:tc>
                <a:tc>
                  <a:txBody>
                    <a:bodyPr/>
                    <a:lstStyle/>
                    <a:p>
                      <a:pPr>
                        <a:lnSpc>
                          <a:spcPct val="100000"/>
                        </a:lnSpc>
                      </a:pPr>
                      <a:r>
                        <a:rPr lang="en-US" sz="2400" kern="1200" dirty="0">
                          <a:solidFill>
                            <a:schemeClr val="dk1"/>
                          </a:solidFill>
                          <a:effectLst/>
                          <a:latin typeface="+mn-lt"/>
                          <a:ea typeface="+mn-ea"/>
                          <a:cs typeface="+mn-cs"/>
                        </a:rPr>
                        <a:t>Specialized and Super Specialty Hospital</a:t>
                      </a:r>
                    </a:p>
                  </a:txBody>
                  <a:tcPr marL="68580" marR="68580" marT="0" marB="0"/>
                </a:tc>
                <a:extLst>
                  <a:ext uri="{0D108BD9-81ED-4DB2-BD59-A6C34878D82A}">
                    <a16:rowId xmlns:a16="http://schemas.microsoft.com/office/drawing/2014/main" val="10002"/>
                  </a:ext>
                </a:extLst>
              </a:tr>
              <a:tr h="493677">
                <a:tc>
                  <a:txBody>
                    <a:bodyPr/>
                    <a:lstStyle/>
                    <a:p>
                      <a:pPr algn="ctr">
                        <a:lnSpc>
                          <a:spcPct val="100000"/>
                        </a:lnSpc>
                      </a:pPr>
                      <a:r>
                        <a:rPr lang="en-US" sz="2400" dirty="0"/>
                        <a:t>3</a:t>
                      </a:r>
                    </a:p>
                  </a:txBody>
                  <a:tcPr marT="45703" marB="45703"/>
                </a:tc>
                <a:tc>
                  <a:txBody>
                    <a:bodyPr/>
                    <a:lstStyle/>
                    <a:p>
                      <a:pPr>
                        <a:lnSpc>
                          <a:spcPct val="100000"/>
                        </a:lnSpc>
                      </a:pPr>
                      <a:r>
                        <a:rPr lang="en-US" sz="2400" kern="1200" dirty="0">
                          <a:solidFill>
                            <a:schemeClr val="dk1"/>
                          </a:solidFill>
                          <a:effectLst/>
                          <a:latin typeface="+mn-lt"/>
                          <a:ea typeface="+mn-ea"/>
                          <a:cs typeface="+mn-cs"/>
                        </a:rPr>
                        <a:t>Tertiary Hospital</a:t>
                      </a:r>
                    </a:p>
                  </a:txBody>
                  <a:tcPr marL="68580" marR="68580" marT="0" marB="0"/>
                </a:tc>
                <a:extLst>
                  <a:ext uri="{0D108BD9-81ED-4DB2-BD59-A6C34878D82A}">
                    <a16:rowId xmlns:a16="http://schemas.microsoft.com/office/drawing/2014/main" val="10003"/>
                  </a:ext>
                </a:extLst>
              </a:tr>
              <a:tr h="493677">
                <a:tc>
                  <a:txBody>
                    <a:bodyPr/>
                    <a:lstStyle/>
                    <a:p>
                      <a:pPr algn="ctr">
                        <a:lnSpc>
                          <a:spcPct val="100000"/>
                        </a:lnSpc>
                      </a:pPr>
                      <a:r>
                        <a:rPr lang="en-US" sz="2400" dirty="0"/>
                        <a:t>4</a:t>
                      </a:r>
                    </a:p>
                  </a:txBody>
                  <a:tcPr marT="45703" marB="45703"/>
                </a:tc>
                <a:tc>
                  <a:txBody>
                    <a:bodyPr/>
                    <a:lstStyle/>
                    <a:p>
                      <a:pPr marL="0" marR="0">
                        <a:lnSpc>
                          <a:spcPct val="100000"/>
                        </a:lnSpc>
                        <a:spcBef>
                          <a:spcPts val="0"/>
                        </a:spcBef>
                        <a:spcAft>
                          <a:spcPts val="0"/>
                        </a:spcAft>
                      </a:pPr>
                      <a:r>
                        <a:rPr lang="en-US" sz="2400" kern="1200" dirty="0">
                          <a:solidFill>
                            <a:schemeClr val="dk1"/>
                          </a:solidFill>
                          <a:effectLst/>
                          <a:latin typeface="+mn-lt"/>
                          <a:ea typeface="+mn-ea"/>
                          <a:cs typeface="+mn-cs"/>
                        </a:rPr>
                        <a:t>Secondary B Hospital</a:t>
                      </a:r>
                    </a:p>
                  </a:txBody>
                  <a:tcPr marL="68580" marR="68580" marT="0" marB="0"/>
                </a:tc>
                <a:extLst>
                  <a:ext uri="{0D108BD9-81ED-4DB2-BD59-A6C34878D82A}">
                    <a16:rowId xmlns:a16="http://schemas.microsoft.com/office/drawing/2014/main" val="10004"/>
                  </a:ext>
                </a:extLst>
              </a:tr>
              <a:tr h="493677">
                <a:tc>
                  <a:txBody>
                    <a:bodyPr/>
                    <a:lstStyle/>
                    <a:p>
                      <a:pPr algn="ctr">
                        <a:lnSpc>
                          <a:spcPct val="100000"/>
                        </a:lnSpc>
                      </a:pPr>
                      <a:r>
                        <a:rPr lang="en-US" sz="2400" dirty="0"/>
                        <a:t>5</a:t>
                      </a:r>
                    </a:p>
                  </a:txBody>
                  <a:tcPr marT="45703" marB="45703"/>
                </a:tc>
                <a:tc>
                  <a:txBody>
                    <a:bodyPr/>
                    <a:lstStyle/>
                    <a:p>
                      <a:pPr marL="0" marR="0">
                        <a:lnSpc>
                          <a:spcPct val="100000"/>
                        </a:lnSpc>
                        <a:spcBef>
                          <a:spcPts val="0"/>
                        </a:spcBef>
                        <a:spcAft>
                          <a:spcPts val="0"/>
                        </a:spcAft>
                      </a:pPr>
                      <a:r>
                        <a:rPr lang="en-US" sz="2400" kern="1200" dirty="0">
                          <a:solidFill>
                            <a:schemeClr val="dk1"/>
                          </a:solidFill>
                          <a:effectLst/>
                          <a:latin typeface="+mn-lt"/>
                          <a:ea typeface="+mn-ea"/>
                          <a:cs typeface="+mn-cs"/>
                        </a:rPr>
                        <a:t>Secondary A Hospital</a:t>
                      </a:r>
                    </a:p>
                  </a:txBody>
                  <a:tcPr marL="68580" marR="68580" marT="0" marB="0"/>
                </a:tc>
                <a:extLst>
                  <a:ext uri="{0D108BD9-81ED-4DB2-BD59-A6C34878D82A}">
                    <a16:rowId xmlns:a16="http://schemas.microsoft.com/office/drawing/2014/main" val="10005"/>
                  </a:ext>
                </a:extLst>
              </a:tr>
              <a:tr h="493677">
                <a:tc>
                  <a:txBody>
                    <a:bodyPr/>
                    <a:lstStyle/>
                    <a:p>
                      <a:pPr algn="ctr">
                        <a:lnSpc>
                          <a:spcPct val="100000"/>
                        </a:lnSpc>
                      </a:pPr>
                      <a:r>
                        <a:rPr lang="en-US" sz="2400" dirty="0"/>
                        <a:t>6</a:t>
                      </a:r>
                    </a:p>
                  </a:txBody>
                  <a:tcPr marT="45703" marB="45703"/>
                </a:tc>
                <a:tc>
                  <a:txBody>
                    <a:bodyPr/>
                    <a:lstStyle/>
                    <a:p>
                      <a:pPr marL="0" marR="0">
                        <a:lnSpc>
                          <a:spcPct val="100000"/>
                        </a:lnSpc>
                        <a:spcBef>
                          <a:spcPts val="0"/>
                        </a:spcBef>
                        <a:spcAft>
                          <a:spcPts val="0"/>
                        </a:spcAft>
                      </a:pPr>
                      <a:r>
                        <a:rPr lang="en-US" sz="2400" kern="1200" dirty="0">
                          <a:solidFill>
                            <a:schemeClr val="dk1"/>
                          </a:solidFill>
                          <a:effectLst/>
                          <a:latin typeface="+mn-lt"/>
                          <a:ea typeface="+mn-ea"/>
                          <a:cs typeface="+mn-cs"/>
                        </a:rPr>
                        <a:t>Primary Hospital </a:t>
                      </a:r>
                    </a:p>
                  </a:txBody>
                  <a:tcPr marL="68580" marR="68580" marT="0" marB="0"/>
                </a:tc>
                <a:extLst>
                  <a:ext uri="{0D108BD9-81ED-4DB2-BD59-A6C34878D82A}">
                    <a16:rowId xmlns:a16="http://schemas.microsoft.com/office/drawing/2014/main" val="10006"/>
                  </a:ext>
                </a:extLst>
              </a:tr>
              <a:tr h="493677">
                <a:tc>
                  <a:txBody>
                    <a:bodyPr/>
                    <a:lstStyle/>
                    <a:p>
                      <a:pPr algn="ctr">
                        <a:lnSpc>
                          <a:spcPct val="100000"/>
                        </a:lnSpc>
                      </a:pPr>
                      <a:r>
                        <a:rPr lang="en-US" sz="2400" dirty="0"/>
                        <a:t>7</a:t>
                      </a:r>
                    </a:p>
                  </a:txBody>
                  <a:tcPr marT="45703" marB="45703"/>
                </a:tc>
                <a:tc>
                  <a:txBody>
                    <a:bodyPr/>
                    <a:lstStyle/>
                    <a:p>
                      <a:pPr marL="0" marR="0">
                        <a:lnSpc>
                          <a:spcPct val="100000"/>
                        </a:lnSpc>
                        <a:spcBef>
                          <a:spcPts val="0"/>
                        </a:spcBef>
                        <a:spcAft>
                          <a:spcPts val="0"/>
                        </a:spcAft>
                      </a:pPr>
                      <a:r>
                        <a:rPr lang="en-US" sz="2400" kern="1200" dirty="0">
                          <a:solidFill>
                            <a:schemeClr val="dk1"/>
                          </a:solidFill>
                          <a:effectLst/>
                          <a:latin typeface="+mn-lt"/>
                          <a:ea typeface="+mn-ea"/>
                          <a:cs typeface="+mn-cs"/>
                        </a:rPr>
                        <a:t>Primary  Health Center</a:t>
                      </a:r>
                    </a:p>
                  </a:txBody>
                  <a:tcPr marL="68580" marR="68580" marT="0" marB="0"/>
                </a:tc>
                <a:extLst>
                  <a:ext uri="{0D108BD9-81ED-4DB2-BD59-A6C34878D82A}">
                    <a16:rowId xmlns:a16="http://schemas.microsoft.com/office/drawing/2014/main" val="10007"/>
                  </a:ext>
                </a:extLst>
              </a:tr>
              <a:tr h="493677">
                <a:tc>
                  <a:txBody>
                    <a:bodyPr/>
                    <a:lstStyle/>
                    <a:p>
                      <a:pPr algn="ctr">
                        <a:lnSpc>
                          <a:spcPct val="100000"/>
                        </a:lnSpc>
                      </a:pPr>
                      <a:r>
                        <a:rPr lang="en-US" sz="2400" dirty="0"/>
                        <a:t>8</a:t>
                      </a:r>
                    </a:p>
                  </a:txBody>
                  <a:tcPr marT="45703" marB="45703"/>
                </a:tc>
                <a:tc>
                  <a:txBody>
                    <a:bodyPr/>
                    <a:lstStyle/>
                    <a:p>
                      <a:pPr>
                        <a:lnSpc>
                          <a:spcPct val="100000"/>
                        </a:lnSpc>
                      </a:pPr>
                      <a:r>
                        <a:rPr lang="en-US" sz="2400" kern="1200" dirty="0">
                          <a:solidFill>
                            <a:schemeClr val="dk1"/>
                          </a:solidFill>
                          <a:effectLst/>
                          <a:latin typeface="+mn-lt"/>
                          <a:ea typeface="+mn-ea"/>
                          <a:cs typeface="+mn-cs"/>
                        </a:rPr>
                        <a:t>Health Post</a:t>
                      </a:r>
                    </a:p>
                  </a:txBody>
                  <a:tcPr marT="45703" marB="45703"/>
                </a:tc>
                <a:extLst>
                  <a:ext uri="{0D108BD9-81ED-4DB2-BD59-A6C34878D82A}">
                    <a16:rowId xmlns:a16="http://schemas.microsoft.com/office/drawing/2014/main" val="10008"/>
                  </a:ext>
                </a:extLst>
              </a:tr>
              <a:tr h="493677">
                <a:tc>
                  <a:txBody>
                    <a:bodyPr/>
                    <a:lstStyle/>
                    <a:p>
                      <a:pPr algn="ctr">
                        <a:lnSpc>
                          <a:spcPct val="100000"/>
                        </a:lnSpc>
                      </a:pPr>
                      <a:r>
                        <a:rPr lang="en-US" sz="2400" dirty="0"/>
                        <a:t>9</a:t>
                      </a:r>
                    </a:p>
                  </a:txBody>
                  <a:tcPr marT="45703" marB="45703"/>
                </a:tc>
                <a:tc>
                  <a:txBody>
                    <a:bodyPr/>
                    <a:lstStyle/>
                    <a:p>
                      <a:pPr>
                        <a:lnSpc>
                          <a:spcPct val="100000"/>
                        </a:lnSpc>
                      </a:pPr>
                      <a:r>
                        <a:rPr lang="en-US" sz="2400" kern="1200" dirty="0">
                          <a:solidFill>
                            <a:schemeClr val="dk1"/>
                          </a:solidFill>
                          <a:effectLst/>
                          <a:latin typeface="+mn-lt"/>
                          <a:ea typeface="+mn-ea"/>
                          <a:cs typeface="+mn-cs"/>
                        </a:rPr>
                        <a:t>Basic Health Services Center</a:t>
                      </a:r>
                    </a:p>
                  </a:txBody>
                  <a:tcPr marT="45703" marB="45703"/>
                </a:tc>
                <a:extLst>
                  <a:ext uri="{0D108BD9-81ED-4DB2-BD59-A6C34878D82A}">
                    <a16:rowId xmlns:a16="http://schemas.microsoft.com/office/drawing/2014/main" val="10009"/>
                  </a:ext>
                </a:extLst>
              </a:tr>
              <a:tr h="493677">
                <a:tc>
                  <a:txBody>
                    <a:bodyPr/>
                    <a:lstStyle/>
                    <a:p>
                      <a:pPr algn="ctr">
                        <a:lnSpc>
                          <a:spcPct val="100000"/>
                        </a:lnSpc>
                      </a:pPr>
                      <a:r>
                        <a:rPr lang="en-US" sz="2400" dirty="0"/>
                        <a:t>10</a:t>
                      </a:r>
                    </a:p>
                  </a:txBody>
                  <a:tcPr marT="45703" marB="45703"/>
                </a:tc>
                <a:tc>
                  <a:txBody>
                    <a:bodyPr/>
                    <a:lstStyle/>
                    <a:p>
                      <a:pPr>
                        <a:lnSpc>
                          <a:spcPct val="100000"/>
                        </a:lnSpc>
                      </a:pPr>
                      <a:r>
                        <a:rPr lang="en-US" sz="2400" kern="1200" dirty="0">
                          <a:solidFill>
                            <a:srgbClr val="FF0000"/>
                          </a:solidFill>
                          <a:effectLst/>
                          <a:latin typeface="+mn-lt"/>
                          <a:ea typeface="+mn-ea"/>
                          <a:cs typeface="+mn-cs"/>
                        </a:rPr>
                        <a:t>Outreach, emergency and mobile camps</a:t>
                      </a:r>
                    </a:p>
                  </a:txBody>
                  <a:tcPr marT="45703" marB="45703"/>
                </a:tc>
                <a:extLst>
                  <a:ext uri="{0D108BD9-81ED-4DB2-BD59-A6C34878D82A}">
                    <a16:rowId xmlns:a16="http://schemas.microsoft.com/office/drawing/2014/main" val="1437921142"/>
                  </a:ext>
                </a:extLst>
              </a:tr>
            </a:tbl>
          </a:graphicData>
        </a:graphic>
      </p:graphicFrame>
      <p:sp>
        <p:nvSpPr>
          <p:cNvPr id="5" name="Right Brace 4">
            <a:extLst>
              <a:ext uri="{FF2B5EF4-FFF2-40B4-BE49-F238E27FC236}">
                <a16:creationId xmlns:a16="http://schemas.microsoft.com/office/drawing/2014/main" id="{B3753B9D-E01C-4B2D-A58C-AEEE494E84BC}"/>
              </a:ext>
            </a:extLst>
          </p:cNvPr>
          <p:cNvSpPr/>
          <p:nvPr/>
        </p:nvSpPr>
        <p:spPr>
          <a:xfrm>
            <a:off x="7118252" y="1038779"/>
            <a:ext cx="951326" cy="18415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8E07FA8C-4B45-4B0A-B930-E23D8AC2468F}"/>
              </a:ext>
            </a:extLst>
          </p:cNvPr>
          <p:cNvSpPr txBox="1"/>
          <p:nvPr/>
        </p:nvSpPr>
        <p:spPr>
          <a:xfrm>
            <a:off x="8305039" y="1553109"/>
            <a:ext cx="3127248" cy="400110"/>
          </a:xfrm>
          <a:prstGeom prst="rect">
            <a:avLst/>
          </a:prstGeom>
          <a:noFill/>
        </p:spPr>
        <p:txBody>
          <a:bodyPr wrap="square" rtlCol="0">
            <a:spAutoFit/>
          </a:bodyPr>
          <a:lstStyle/>
          <a:p>
            <a:r>
              <a:rPr lang="en-US" sz="2000" dirty="0"/>
              <a:t>Large HCFs</a:t>
            </a:r>
          </a:p>
        </p:txBody>
      </p:sp>
      <p:sp>
        <p:nvSpPr>
          <p:cNvPr id="7" name="Right Brace 6">
            <a:extLst>
              <a:ext uri="{FF2B5EF4-FFF2-40B4-BE49-F238E27FC236}">
                <a16:creationId xmlns:a16="http://schemas.microsoft.com/office/drawing/2014/main" id="{0EEBC60A-786D-459C-A049-B1E445304B43}"/>
              </a:ext>
            </a:extLst>
          </p:cNvPr>
          <p:cNvSpPr/>
          <p:nvPr/>
        </p:nvSpPr>
        <p:spPr>
          <a:xfrm>
            <a:off x="5683348" y="2996417"/>
            <a:ext cx="906428" cy="16177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6181C09-8586-49FB-A092-37B6D67A9F41}"/>
              </a:ext>
            </a:extLst>
          </p:cNvPr>
          <p:cNvSpPr txBox="1"/>
          <p:nvPr/>
        </p:nvSpPr>
        <p:spPr>
          <a:xfrm>
            <a:off x="6838378" y="3415366"/>
            <a:ext cx="2898649" cy="400110"/>
          </a:xfrm>
          <a:prstGeom prst="rect">
            <a:avLst/>
          </a:prstGeom>
          <a:noFill/>
        </p:spPr>
        <p:txBody>
          <a:bodyPr wrap="square" rtlCol="0">
            <a:spAutoFit/>
          </a:bodyPr>
          <a:lstStyle/>
          <a:p>
            <a:r>
              <a:rPr lang="en-US" sz="2000" dirty="0"/>
              <a:t>Medium HCFs</a:t>
            </a:r>
          </a:p>
        </p:txBody>
      </p:sp>
      <p:sp>
        <p:nvSpPr>
          <p:cNvPr id="10" name="TextBox 9">
            <a:extLst>
              <a:ext uri="{FF2B5EF4-FFF2-40B4-BE49-F238E27FC236}">
                <a16:creationId xmlns:a16="http://schemas.microsoft.com/office/drawing/2014/main" id="{92A7C92E-B3E6-4DE3-B93D-C6D1091EE690}"/>
              </a:ext>
            </a:extLst>
          </p:cNvPr>
          <p:cNvSpPr txBox="1"/>
          <p:nvPr/>
        </p:nvSpPr>
        <p:spPr>
          <a:xfrm>
            <a:off x="8057049" y="5005107"/>
            <a:ext cx="2542032" cy="400110"/>
          </a:xfrm>
          <a:prstGeom prst="rect">
            <a:avLst/>
          </a:prstGeom>
          <a:noFill/>
        </p:spPr>
        <p:txBody>
          <a:bodyPr wrap="square" rtlCol="0">
            <a:spAutoFit/>
          </a:bodyPr>
          <a:lstStyle/>
          <a:p>
            <a:r>
              <a:rPr lang="en-US" sz="2000" dirty="0"/>
              <a:t>Small HCFs</a:t>
            </a:r>
          </a:p>
        </p:txBody>
      </p:sp>
      <p:sp>
        <p:nvSpPr>
          <p:cNvPr id="11" name="Right Brace 10">
            <a:extLst>
              <a:ext uri="{FF2B5EF4-FFF2-40B4-BE49-F238E27FC236}">
                <a16:creationId xmlns:a16="http://schemas.microsoft.com/office/drawing/2014/main" id="{01868BD7-90D0-4436-B285-7A086B6D725E}"/>
              </a:ext>
            </a:extLst>
          </p:cNvPr>
          <p:cNvSpPr/>
          <p:nvPr/>
        </p:nvSpPr>
        <p:spPr>
          <a:xfrm>
            <a:off x="7358063" y="4757738"/>
            <a:ext cx="516254" cy="10306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6741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84E3-CDC0-41C5-A709-6E05B4AF9094}"/>
              </a:ext>
            </a:extLst>
          </p:cNvPr>
          <p:cNvSpPr>
            <a:spLocks noGrp="1"/>
          </p:cNvSpPr>
          <p:nvPr>
            <p:ph type="title"/>
          </p:nvPr>
        </p:nvSpPr>
        <p:spPr>
          <a:xfrm>
            <a:off x="1298714" y="409201"/>
            <a:ext cx="9896060" cy="916362"/>
          </a:xfrm>
        </p:spPr>
        <p:txBody>
          <a:bodyPr>
            <a:noAutofit/>
          </a:bodyPr>
          <a:lstStyle/>
          <a:p>
            <a:r>
              <a:rPr lang="en-US" sz="3200" dirty="0"/>
              <a:t>Federal Health System (Structure at present) - 2018</a:t>
            </a:r>
          </a:p>
        </p:txBody>
      </p:sp>
      <p:sp>
        <p:nvSpPr>
          <p:cNvPr id="4" name="Rectangle 3">
            <a:extLst>
              <a:ext uri="{FF2B5EF4-FFF2-40B4-BE49-F238E27FC236}">
                <a16:creationId xmlns:a16="http://schemas.microsoft.com/office/drawing/2014/main" id="{5BF44CBB-86CA-4A0E-8868-5A3162C1F780}"/>
              </a:ext>
            </a:extLst>
          </p:cNvPr>
          <p:cNvSpPr/>
          <p:nvPr/>
        </p:nvSpPr>
        <p:spPr bwMode="auto">
          <a:xfrm>
            <a:off x="2279373" y="1506348"/>
            <a:ext cx="2127519" cy="51737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200" b="1" dirty="0">
                <a:latin typeface="Arial" charset="0"/>
              </a:rPr>
              <a:t>Federal </a:t>
            </a:r>
          </a:p>
        </p:txBody>
      </p:sp>
      <p:sp>
        <p:nvSpPr>
          <p:cNvPr id="5" name="Rectangle 4">
            <a:extLst>
              <a:ext uri="{FF2B5EF4-FFF2-40B4-BE49-F238E27FC236}">
                <a16:creationId xmlns:a16="http://schemas.microsoft.com/office/drawing/2014/main" id="{7ACEE548-3BF1-43F5-8683-3C58FE11528E}"/>
              </a:ext>
            </a:extLst>
          </p:cNvPr>
          <p:cNvSpPr/>
          <p:nvPr/>
        </p:nvSpPr>
        <p:spPr bwMode="auto">
          <a:xfrm>
            <a:off x="4870174" y="1479699"/>
            <a:ext cx="2819400" cy="517376"/>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200" b="1" dirty="0">
                <a:latin typeface="Arial" charset="0"/>
              </a:rPr>
              <a:t>Province (7) </a:t>
            </a:r>
          </a:p>
        </p:txBody>
      </p:sp>
      <p:sp>
        <p:nvSpPr>
          <p:cNvPr id="6" name="Rectangle 5">
            <a:extLst>
              <a:ext uri="{FF2B5EF4-FFF2-40B4-BE49-F238E27FC236}">
                <a16:creationId xmlns:a16="http://schemas.microsoft.com/office/drawing/2014/main" id="{F209CB95-C2D1-469B-9738-51DAF6800278}"/>
              </a:ext>
            </a:extLst>
          </p:cNvPr>
          <p:cNvSpPr/>
          <p:nvPr/>
        </p:nvSpPr>
        <p:spPr bwMode="auto">
          <a:xfrm>
            <a:off x="8204686" y="1479699"/>
            <a:ext cx="2019231" cy="51737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200" b="1" dirty="0">
                <a:latin typeface="Arial" charset="0"/>
              </a:rPr>
              <a:t>Local (753)</a:t>
            </a:r>
          </a:p>
        </p:txBody>
      </p:sp>
      <p:sp>
        <p:nvSpPr>
          <p:cNvPr id="7" name="Rectangle: Rounded Corners 6">
            <a:extLst>
              <a:ext uri="{FF2B5EF4-FFF2-40B4-BE49-F238E27FC236}">
                <a16:creationId xmlns:a16="http://schemas.microsoft.com/office/drawing/2014/main" id="{BA341C3B-BAE8-4E82-8015-2F948CF026C4}"/>
              </a:ext>
            </a:extLst>
          </p:cNvPr>
          <p:cNvSpPr/>
          <p:nvPr/>
        </p:nvSpPr>
        <p:spPr bwMode="auto">
          <a:xfrm>
            <a:off x="2279373" y="2179760"/>
            <a:ext cx="2127515" cy="4572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latin typeface="Arial" charset="0"/>
              </a:rPr>
              <a:t>MoHP</a:t>
            </a:r>
            <a:endParaRPr lang="en-US" b="1" dirty="0">
              <a:latin typeface="Arial" charset="0"/>
            </a:endParaRPr>
          </a:p>
        </p:txBody>
      </p:sp>
      <p:sp>
        <p:nvSpPr>
          <p:cNvPr id="8" name="Rectangle: Rounded Corners 7">
            <a:extLst>
              <a:ext uri="{FF2B5EF4-FFF2-40B4-BE49-F238E27FC236}">
                <a16:creationId xmlns:a16="http://schemas.microsoft.com/office/drawing/2014/main" id="{54E5BFF5-0206-4B73-A0B4-DE7148931961}"/>
              </a:ext>
            </a:extLst>
          </p:cNvPr>
          <p:cNvSpPr/>
          <p:nvPr/>
        </p:nvSpPr>
        <p:spPr bwMode="auto">
          <a:xfrm>
            <a:off x="2509923" y="2766947"/>
            <a:ext cx="760463" cy="37607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00" b="1" dirty="0">
                <a:highlight>
                  <a:srgbClr val="FFFF00"/>
                </a:highlight>
                <a:latin typeface="Arial" charset="0"/>
              </a:rPr>
              <a:t>PPME </a:t>
            </a:r>
            <a:r>
              <a:rPr lang="en-US" sz="1000" b="1" dirty="0" err="1">
                <a:highlight>
                  <a:srgbClr val="FFFF00"/>
                </a:highlight>
                <a:latin typeface="Arial" charset="0"/>
              </a:rPr>
              <a:t>Div</a:t>
            </a:r>
            <a:endParaRPr lang="en-US" sz="1000" b="1" dirty="0">
              <a:highlight>
                <a:srgbClr val="FFFF00"/>
              </a:highlight>
              <a:latin typeface="Arial" charset="0"/>
            </a:endParaRPr>
          </a:p>
        </p:txBody>
      </p:sp>
      <p:sp>
        <p:nvSpPr>
          <p:cNvPr id="9" name="Rectangle: Rounded Corners 8">
            <a:extLst>
              <a:ext uri="{FF2B5EF4-FFF2-40B4-BE49-F238E27FC236}">
                <a16:creationId xmlns:a16="http://schemas.microsoft.com/office/drawing/2014/main" id="{0C461F00-3A51-4AB7-B045-30D86BE392A7}"/>
              </a:ext>
            </a:extLst>
          </p:cNvPr>
          <p:cNvSpPr/>
          <p:nvPr/>
        </p:nvSpPr>
        <p:spPr bwMode="auto">
          <a:xfrm>
            <a:off x="2516386" y="3212544"/>
            <a:ext cx="760463" cy="37607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highlight>
                  <a:srgbClr val="FFFF00"/>
                </a:highlight>
                <a:latin typeface="Arial" charset="0"/>
              </a:rPr>
              <a:t>QAR </a:t>
            </a:r>
            <a:r>
              <a:rPr lang="en-US" sz="1050" b="1" dirty="0" err="1">
                <a:highlight>
                  <a:srgbClr val="FFFF00"/>
                </a:highlight>
                <a:latin typeface="Arial" charset="0"/>
              </a:rPr>
              <a:t>Div</a:t>
            </a:r>
            <a:endParaRPr lang="en-US" sz="1050" b="1" dirty="0">
              <a:highlight>
                <a:srgbClr val="FFFF00"/>
              </a:highlight>
              <a:latin typeface="Arial" charset="0"/>
            </a:endParaRPr>
          </a:p>
        </p:txBody>
      </p:sp>
      <p:sp>
        <p:nvSpPr>
          <p:cNvPr id="10" name="Rectangle: Rounded Corners 9">
            <a:extLst>
              <a:ext uri="{FF2B5EF4-FFF2-40B4-BE49-F238E27FC236}">
                <a16:creationId xmlns:a16="http://schemas.microsoft.com/office/drawing/2014/main" id="{816EF54E-3402-403F-930E-A200B149F615}"/>
              </a:ext>
            </a:extLst>
          </p:cNvPr>
          <p:cNvSpPr/>
          <p:nvPr/>
        </p:nvSpPr>
        <p:spPr bwMode="auto">
          <a:xfrm>
            <a:off x="2509497" y="3670510"/>
            <a:ext cx="760463" cy="3082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100" b="1" dirty="0">
                <a:highlight>
                  <a:srgbClr val="FFFF00"/>
                </a:highlight>
                <a:latin typeface="Arial" charset="0"/>
              </a:rPr>
              <a:t>HC </a:t>
            </a:r>
            <a:r>
              <a:rPr lang="en-US" sz="1100" b="1" dirty="0" err="1">
                <a:highlight>
                  <a:srgbClr val="FFFF00"/>
                </a:highlight>
                <a:latin typeface="Arial" charset="0"/>
              </a:rPr>
              <a:t>Div</a:t>
            </a:r>
            <a:endParaRPr lang="en-US" sz="1100" b="1" dirty="0">
              <a:highlight>
                <a:srgbClr val="FFFF00"/>
              </a:highlight>
              <a:latin typeface="Arial" charset="0"/>
            </a:endParaRPr>
          </a:p>
        </p:txBody>
      </p:sp>
      <p:sp>
        <p:nvSpPr>
          <p:cNvPr id="11" name="Rectangle: Rounded Corners 10">
            <a:extLst>
              <a:ext uri="{FF2B5EF4-FFF2-40B4-BE49-F238E27FC236}">
                <a16:creationId xmlns:a16="http://schemas.microsoft.com/office/drawing/2014/main" id="{4DA61556-5BBC-46A7-A90B-69BD31ABCC4C}"/>
              </a:ext>
            </a:extLst>
          </p:cNvPr>
          <p:cNvSpPr/>
          <p:nvPr/>
        </p:nvSpPr>
        <p:spPr bwMode="auto">
          <a:xfrm>
            <a:off x="2509497" y="4061836"/>
            <a:ext cx="760463" cy="278386"/>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PM </a:t>
            </a:r>
            <a:r>
              <a:rPr lang="en-US" sz="1050" b="1" dirty="0" err="1">
                <a:latin typeface="Arial" charset="0"/>
              </a:rPr>
              <a:t>Div</a:t>
            </a:r>
            <a:endParaRPr lang="en-US" sz="1050" b="1" dirty="0">
              <a:latin typeface="Arial" charset="0"/>
            </a:endParaRPr>
          </a:p>
        </p:txBody>
      </p:sp>
      <p:cxnSp>
        <p:nvCxnSpPr>
          <p:cNvPr id="13" name="Straight Connector 12">
            <a:extLst>
              <a:ext uri="{FF2B5EF4-FFF2-40B4-BE49-F238E27FC236}">
                <a16:creationId xmlns:a16="http://schemas.microsoft.com/office/drawing/2014/main" id="{CE6D0193-7C1E-4261-991E-0D96A8CBB9D3}"/>
              </a:ext>
            </a:extLst>
          </p:cNvPr>
          <p:cNvCxnSpPr>
            <a:cxnSpLocks/>
          </p:cNvCxnSpPr>
          <p:nvPr/>
        </p:nvCxnSpPr>
        <p:spPr bwMode="auto">
          <a:xfrm flipH="1">
            <a:off x="2326582" y="2636961"/>
            <a:ext cx="28993" cy="26173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E4F71EFA-27A9-48A4-802F-E4EAD64B9A9C}"/>
              </a:ext>
            </a:extLst>
          </p:cNvPr>
          <p:cNvCxnSpPr>
            <a:cxnSpLocks/>
          </p:cNvCxnSpPr>
          <p:nvPr/>
        </p:nvCxnSpPr>
        <p:spPr bwMode="auto">
          <a:xfrm>
            <a:off x="2380719" y="2954985"/>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C9A09AF-D479-46B4-ABDB-95B1F2A281B2}"/>
              </a:ext>
            </a:extLst>
          </p:cNvPr>
          <p:cNvCxnSpPr>
            <a:cxnSpLocks/>
          </p:cNvCxnSpPr>
          <p:nvPr/>
        </p:nvCxnSpPr>
        <p:spPr bwMode="auto">
          <a:xfrm>
            <a:off x="2380719" y="3400582"/>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15BD7B0-20F7-4845-87CC-6B415F7F7E4D}"/>
              </a:ext>
            </a:extLst>
          </p:cNvPr>
          <p:cNvCxnSpPr>
            <a:cxnSpLocks/>
          </p:cNvCxnSpPr>
          <p:nvPr/>
        </p:nvCxnSpPr>
        <p:spPr bwMode="auto">
          <a:xfrm flipV="1">
            <a:off x="2362463" y="3833432"/>
            <a:ext cx="153922" cy="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9026F40-1687-4D6C-967B-043E27F45E39}"/>
              </a:ext>
            </a:extLst>
          </p:cNvPr>
          <p:cNvCxnSpPr>
            <a:cxnSpLocks/>
          </p:cNvCxnSpPr>
          <p:nvPr/>
        </p:nvCxnSpPr>
        <p:spPr bwMode="auto">
          <a:xfrm>
            <a:off x="2346447" y="4187759"/>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Rectangle: Rounded Corners 26">
            <a:extLst>
              <a:ext uri="{FF2B5EF4-FFF2-40B4-BE49-F238E27FC236}">
                <a16:creationId xmlns:a16="http://schemas.microsoft.com/office/drawing/2014/main" id="{23FD118A-187B-465D-AB60-E8E4459DDF32}"/>
              </a:ext>
            </a:extLst>
          </p:cNvPr>
          <p:cNvSpPr/>
          <p:nvPr/>
        </p:nvSpPr>
        <p:spPr bwMode="auto">
          <a:xfrm>
            <a:off x="2509497" y="4428610"/>
            <a:ext cx="760463" cy="37607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Admin </a:t>
            </a:r>
            <a:r>
              <a:rPr lang="en-US" sz="1050" b="1" dirty="0" err="1">
                <a:latin typeface="Arial" charset="0"/>
              </a:rPr>
              <a:t>Div</a:t>
            </a:r>
            <a:endParaRPr lang="en-US" sz="1050" b="1" dirty="0">
              <a:latin typeface="Arial" charset="0"/>
            </a:endParaRPr>
          </a:p>
        </p:txBody>
      </p:sp>
      <p:cxnSp>
        <p:nvCxnSpPr>
          <p:cNvPr id="28" name="Straight Arrow Connector 27">
            <a:extLst>
              <a:ext uri="{FF2B5EF4-FFF2-40B4-BE49-F238E27FC236}">
                <a16:creationId xmlns:a16="http://schemas.microsoft.com/office/drawing/2014/main" id="{1D0184CA-C63C-4D13-BD6E-C3B9F573F964}"/>
              </a:ext>
            </a:extLst>
          </p:cNvPr>
          <p:cNvCxnSpPr>
            <a:cxnSpLocks/>
          </p:cNvCxnSpPr>
          <p:nvPr/>
        </p:nvCxnSpPr>
        <p:spPr bwMode="auto">
          <a:xfrm>
            <a:off x="2341078" y="4616648"/>
            <a:ext cx="18596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Rounded Corners 29">
            <a:extLst>
              <a:ext uri="{FF2B5EF4-FFF2-40B4-BE49-F238E27FC236}">
                <a16:creationId xmlns:a16="http://schemas.microsoft.com/office/drawing/2014/main" id="{49AFB8BF-3C28-44D1-B9D3-620B897699D7}"/>
              </a:ext>
            </a:extLst>
          </p:cNvPr>
          <p:cNvSpPr/>
          <p:nvPr/>
        </p:nvSpPr>
        <p:spPr bwMode="auto">
          <a:xfrm>
            <a:off x="3506171" y="2731350"/>
            <a:ext cx="914417" cy="29415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err="1">
                <a:highlight>
                  <a:srgbClr val="FFFF00"/>
                </a:highlight>
                <a:latin typeface="Arial" charset="0"/>
              </a:rPr>
              <a:t>Dprt</a:t>
            </a:r>
            <a:r>
              <a:rPr lang="en-US" sz="1200" b="1" dirty="0">
                <a:highlight>
                  <a:srgbClr val="FFFF00"/>
                </a:highlight>
                <a:latin typeface="Arial" charset="0"/>
              </a:rPr>
              <a:t>. DA</a:t>
            </a:r>
          </a:p>
        </p:txBody>
      </p:sp>
      <p:sp>
        <p:nvSpPr>
          <p:cNvPr id="43" name="Rectangle: Rounded Corners 42">
            <a:extLst>
              <a:ext uri="{FF2B5EF4-FFF2-40B4-BE49-F238E27FC236}">
                <a16:creationId xmlns:a16="http://schemas.microsoft.com/office/drawing/2014/main" id="{5CDB6E9C-11FC-4327-B422-6E09329516F8}"/>
              </a:ext>
            </a:extLst>
          </p:cNvPr>
          <p:cNvSpPr/>
          <p:nvPr/>
        </p:nvSpPr>
        <p:spPr bwMode="auto">
          <a:xfrm>
            <a:off x="3505935" y="3085767"/>
            <a:ext cx="856502" cy="29104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err="1">
                <a:latin typeface="Arial" charset="0"/>
              </a:rPr>
              <a:t>Dprt</a:t>
            </a:r>
            <a:r>
              <a:rPr lang="en-US" sz="1200" b="1" dirty="0">
                <a:latin typeface="Arial" charset="0"/>
              </a:rPr>
              <a:t>. AA</a:t>
            </a:r>
          </a:p>
        </p:txBody>
      </p:sp>
      <p:sp>
        <p:nvSpPr>
          <p:cNvPr id="44" name="Rectangle: Rounded Corners 43">
            <a:extLst>
              <a:ext uri="{FF2B5EF4-FFF2-40B4-BE49-F238E27FC236}">
                <a16:creationId xmlns:a16="http://schemas.microsoft.com/office/drawing/2014/main" id="{61DF96EE-FD87-467E-B02F-406AEEE01357}"/>
              </a:ext>
            </a:extLst>
          </p:cNvPr>
          <p:cNvSpPr/>
          <p:nvPr/>
        </p:nvSpPr>
        <p:spPr bwMode="auto">
          <a:xfrm>
            <a:off x="3514664" y="3484468"/>
            <a:ext cx="856497" cy="276031"/>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latin typeface="Arial" charset="0"/>
              </a:rPr>
              <a:t>HS </a:t>
            </a:r>
            <a:r>
              <a:rPr lang="en-US" sz="1200" b="1" dirty="0" err="1">
                <a:latin typeface="Arial" charset="0"/>
              </a:rPr>
              <a:t>Dprt</a:t>
            </a:r>
            <a:r>
              <a:rPr lang="en-US" sz="1200" b="1" dirty="0">
                <a:latin typeface="Arial" charset="0"/>
              </a:rPr>
              <a:t>.</a:t>
            </a:r>
          </a:p>
        </p:txBody>
      </p:sp>
      <p:cxnSp>
        <p:nvCxnSpPr>
          <p:cNvPr id="45" name="Straight Connector 44">
            <a:extLst>
              <a:ext uri="{FF2B5EF4-FFF2-40B4-BE49-F238E27FC236}">
                <a16:creationId xmlns:a16="http://schemas.microsoft.com/office/drawing/2014/main" id="{FB5D8EAE-747B-43B0-AA10-7311ADF6F383}"/>
              </a:ext>
            </a:extLst>
          </p:cNvPr>
          <p:cNvCxnSpPr>
            <a:cxnSpLocks/>
            <a:stCxn id="7" idx="2"/>
          </p:cNvCxnSpPr>
          <p:nvPr/>
        </p:nvCxnSpPr>
        <p:spPr bwMode="auto">
          <a:xfrm flipH="1">
            <a:off x="3340268" y="2636961"/>
            <a:ext cx="2863" cy="10156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Arrow Connector 45">
            <a:extLst>
              <a:ext uri="{FF2B5EF4-FFF2-40B4-BE49-F238E27FC236}">
                <a16:creationId xmlns:a16="http://schemas.microsoft.com/office/drawing/2014/main" id="{95D6E444-2FE9-4CD8-9DDD-E9ABD13F699E}"/>
              </a:ext>
            </a:extLst>
          </p:cNvPr>
          <p:cNvCxnSpPr>
            <a:cxnSpLocks/>
          </p:cNvCxnSpPr>
          <p:nvPr/>
        </p:nvCxnSpPr>
        <p:spPr bwMode="auto">
          <a:xfrm>
            <a:off x="3344652" y="2916549"/>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5098546D-38EA-46F5-8F81-C1C6256F0ACF}"/>
              </a:ext>
            </a:extLst>
          </p:cNvPr>
          <p:cNvCxnSpPr>
            <a:cxnSpLocks/>
          </p:cNvCxnSpPr>
          <p:nvPr/>
        </p:nvCxnSpPr>
        <p:spPr bwMode="auto">
          <a:xfrm>
            <a:off x="3352013" y="3270312"/>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E3D782D4-A785-45D0-A27E-B21CE5F00DC6}"/>
              </a:ext>
            </a:extLst>
          </p:cNvPr>
          <p:cNvCxnSpPr>
            <a:cxnSpLocks/>
          </p:cNvCxnSpPr>
          <p:nvPr/>
        </p:nvCxnSpPr>
        <p:spPr bwMode="auto">
          <a:xfrm>
            <a:off x="3330934" y="3649091"/>
            <a:ext cx="178152" cy="34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0" name="Rectangle: Rounded Corners 49">
            <a:extLst>
              <a:ext uri="{FF2B5EF4-FFF2-40B4-BE49-F238E27FC236}">
                <a16:creationId xmlns:a16="http://schemas.microsoft.com/office/drawing/2014/main" id="{4960969B-387A-4ECA-A953-E94F735A8337}"/>
              </a:ext>
            </a:extLst>
          </p:cNvPr>
          <p:cNvSpPr/>
          <p:nvPr/>
        </p:nvSpPr>
        <p:spPr bwMode="auto">
          <a:xfrm>
            <a:off x="3823209" y="3841465"/>
            <a:ext cx="760462" cy="294156"/>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highlight>
                  <a:srgbClr val="FFFF00"/>
                </a:highlight>
                <a:latin typeface="Arial" charset="0"/>
              </a:rPr>
              <a:t>CS </a:t>
            </a:r>
            <a:r>
              <a:rPr lang="en-US" sz="1050" b="1" dirty="0" err="1">
                <a:highlight>
                  <a:srgbClr val="FFFF00"/>
                </a:highlight>
                <a:latin typeface="Arial" charset="0"/>
              </a:rPr>
              <a:t>Div</a:t>
            </a:r>
            <a:endParaRPr lang="en-US" sz="1050" b="1" dirty="0">
              <a:highlight>
                <a:srgbClr val="FFFF00"/>
              </a:highlight>
              <a:latin typeface="Arial" charset="0"/>
            </a:endParaRPr>
          </a:p>
        </p:txBody>
      </p:sp>
      <p:sp>
        <p:nvSpPr>
          <p:cNvPr id="51" name="Rectangle: Rounded Corners 50">
            <a:extLst>
              <a:ext uri="{FF2B5EF4-FFF2-40B4-BE49-F238E27FC236}">
                <a16:creationId xmlns:a16="http://schemas.microsoft.com/office/drawing/2014/main" id="{8BAE81B4-2CA2-424F-BCBC-03242333B164}"/>
              </a:ext>
            </a:extLst>
          </p:cNvPr>
          <p:cNvSpPr/>
          <p:nvPr/>
        </p:nvSpPr>
        <p:spPr bwMode="auto">
          <a:xfrm>
            <a:off x="3823209" y="4195881"/>
            <a:ext cx="760462" cy="294156"/>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err="1">
                <a:highlight>
                  <a:srgbClr val="FFFF00"/>
                </a:highlight>
                <a:latin typeface="Arial" charset="0"/>
              </a:rPr>
              <a:t>Mgt</a:t>
            </a:r>
            <a:r>
              <a:rPr lang="en-US" sz="1050" b="1" dirty="0">
                <a:highlight>
                  <a:srgbClr val="FFFF00"/>
                </a:highlight>
                <a:latin typeface="Arial" charset="0"/>
              </a:rPr>
              <a:t> </a:t>
            </a:r>
            <a:r>
              <a:rPr lang="en-US" sz="1050" b="1" dirty="0" err="1">
                <a:highlight>
                  <a:srgbClr val="FFFF00"/>
                </a:highlight>
                <a:latin typeface="Arial" charset="0"/>
              </a:rPr>
              <a:t>Div</a:t>
            </a:r>
            <a:endParaRPr lang="en-US" sz="1050" b="1" dirty="0">
              <a:highlight>
                <a:srgbClr val="FFFF00"/>
              </a:highlight>
              <a:latin typeface="Arial" charset="0"/>
            </a:endParaRPr>
          </a:p>
        </p:txBody>
      </p:sp>
      <p:sp>
        <p:nvSpPr>
          <p:cNvPr id="52" name="Rectangle: Rounded Corners 51">
            <a:extLst>
              <a:ext uri="{FF2B5EF4-FFF2-40B4-BE49-F238E27FC236}">
                <a16:creationId xmlns:a16="http://schemas.microsoft.com/office/drawing/2014/main" id="{81CE9DD7-4743-4004-878E-F150C141DE01}"/>
              </a:ext>
            </a:extLst>
          </p:cNvPr>
          <p:cNvSpPr/>
          <p:nvPr/>
        </p:nvSpPr>
        <p:spPr bwMode="auto">
          <a:xfrm>
            <a:off x="3823209" y="4550297"/>
            <a:ext cx="760462" cy="294156"/>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FW </a:t>
            </a:r>
            <a:r>
              <a:rPr lang="en-US" sz="1050" b="1" dirty="0" err="1">
                <a:latin typeface="Arial" charset="0"/>
              </a:rPr>
              <a:t>Div</a:t>
            </a:r>
            <a:endParaRPr lang="en-US" sz="1050" b="1" dirty="0">
              <a:latin typeface="Arial" charset="0"/>
            </a:endParaRPr>
          </a:p>
        </p:txBody>
      </p:sp>
      <p:sp>
        <p:nvSpPr>
          <p:cNvPr id="53" name="Rectangle: Rounded Corners 52">
            <a:extLst>
              <a:ext uri="{FF2B5EF4-FFF2-40B4-BE49-F238E27FC236}">
                <a16:creationId xmlns:a16="http://schemas.microsoft.com/office/drawing/2014/main" id="{4C6CD89C-4E8C-417C-ACBD-0CF33E8D82BF}"/>
              </a:ext>
            </a:extLst>
          </p:cNvPr>
          <p:cNvSpPr/>
          <p:nvPr/>
        </p:nvSpPr>
        <p:spPr bwMode="auto">
          <a:xfrm>
            <a:off x="3803374" y="4945299"/>
            <a:ext cx="856496" cy="294156"/>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EDC </a:t>
            </a:r>
            <a:r>
              <a:rPr lang="en-US" sz="1050" b="1" dirty="0" err="1">
                <a:latin typeface="Arial" charset="0"/>
              </a:rPr>
              <a:t>Div</a:t>
            </a:r>
            <a:endParaRPr lang="en-US" sz="1050" b="1" dirty="0">
              <a:latin typeface="Arial" charset="0"/>
            </a:endParaRPr>
          </a:p>
        </p:txBody>
      </p:sp>
      <p:sp>
        <p:nvSpPr>
          <p:cNvPr id="54" name="Rectangle: Rounded Corners 53">
            <a:extLst>
              <a:ext uri="{FF2B5EF4-FFF2-40B4-BE49-F238E27FC236}">
                <a16:creationId xmlns:a16="http://schemas.microsoft.com/office/drawing/2014/main" id="{65DA19B7-327B-4E25-9399-8FE40B2739FE}"/>
              </a:ext>
            </a:extLst>
          </p:cNvPr>
          <p:cNvSpPr/>
          <p:nvPr/>
        </p:nvSpPr>
        <p:spPr bwMode="auto">
          <a:xfrm>
            <a:off x="3803374" y="5336943"/>
            <a:ext cx="856496" cy="294156"/>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NSS </a:t>
            </a:r>
            <a:r>
              <a:rPr lang="en-US" sz="1050" b="1" dirty="0" err="1">
                <a:latin typeface="Arial" charset="0"/>
              </a:rPr>
              <a:t>Div</a:t>
            </a:r>
            <a:endParaRPr lang="en-US" sz="1050" b="1" dirty="0">
              <a:latin typeface="Arial" charset="0"/>
            </a:endParaRPr>
          </a:p>
        </p:txBody>
      </p:sp>
      <p:cxnSp>
        <p:nvCxnSpPr>
          <p:cNvPr id="55" name="Straight Connector 54">
            <a:extLst>
              <a:ext uri="{FF2B5EF4-FFF2-40B4-BE49-F238E27FC236}">
                <a16:creationId xmlns:a16="http://schemas.microsoft.com/office/drawing/2014/main" id="{3D2A65C8-6CEE-44EC-8DA6-57582BA9ED46}"/>
              </a:ext>
            </a:extLst>
          </p:cNvPr>
          <p:cNvCxnSpPr>
            <a:cxnSpLocks/>
          </p:cNvCxnSpPr>
          <p:nvPr/>
        </p:nvCxnSpPr>
        <p:spPr bwMode="auto">
          <a:xfrm flipH="1">
            <a:off x="3650976" y="3752915"/>
            <a:ext cx="9126" cy="1725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Arrow Connector 55">
            <a:extLst>
              <a:ext uri="{FF2B5EF4-FFF2-40B4-BE49-F238E27FC236}">
                <a16:creationId xmlns:a16="http://schemas.microsoft.com/office/drawing/2014/main" id="{7487DE2B-13D7-4EDA-8384-A7DE58E82734}"/>
              </a:ext>
            </a:extLst>
          </p:cNvPr>
          <p:cNvCxnSpPr>
            <a:cxnSpLocks/>
          </p:cNvCxnSpPr>
          <p:nvPr/>
        </p:nvCxnSpPr>
        <p:spPr bwMode="auto">
          <a:xfrm>
            <a:off x="3649452" y="3954699"/>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F15CE000-4770-486B-81C6-A4272ED6FA0C}"/>
              </a:ext>
            </a:extLst>
          </p:cNvPr>
          <p:cNvCxnSpPr>
            <a:cxnSpLocks/>
          </p:cNvCxnSpPr>
          <p:nvPr/>
        </p:nvCxnSpPr>
        <p:spPr bwMode="auto">
          <a:xfrm>
            <a:off x="3649452" y="4676641"/>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9C993448-4CC4-4E31-AF8A-CF4D8F7D2E99}"/>
              </a:ext>
            </a:extLst>
          </p:cNvPr>
          <p:cNvCxnSpPr>
            <a:cxnSpLocks/>
          </p:cNvCxnSpPr>
          <p:nvPr/>
        </p:nvCxnSpPr>
        <p:spPr bwMode="auto">
          <a:xfrm flipV="1">
            <a:off x="3649452" y="5097699"/>
            <a:ext cx="153922" cy="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9E73AFB7-66B7-41EF-8C7E-266B1843EE06}"/>
              </a:ext>
            </a:extLst>
          </p:cNvPr>
          <p:cNvCxnSpPr>
            <a:cxnSpLocks/>
          </p:cNvCxnSpPr>
          <p:nvPr/>
        </p:nvCxnSpPr>
        <p:spPr bwMode="auto">
          <a:xfrm>
            <a:off x="3650974" y="4335699"/>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23C80B4C-290A-40E3-BED9-688233461128}"/>
              </a:ext>
            </a:extLst>
          </p:cNvPr>
          <p:cNvCxnSpPr>
            <a:cxnSpLocks/>
          </p:cNvCxnSpPr>
          <p:nvPr/>
        </p:nvCxnSpPr>
        <p:spPr bwMode="auto">
          <a:xfrm flipV="1">
            <a:off x="3650974" y="5478697"/>
            <a:ext cx="153922" cy="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3" name="Rectangle: Rounded Corners 62">
            <a:extLst>
              <a:ext uri="{FF2B5EF4-FFF2-40B4-BE49-F238E27FC236}">
                <a16:creationId xmlns:a16="http://schemas.microsoft.com/office/drawing/2014/main" id="{4D0823CF-E180-4095-BA74-5452B9E9F9FF}"/>
              </a:ext>
            </a:extLst>
          </p:cNvPr>
          <p:cNvSpPr/>
          <p:nvPr/>
        </p:nvSpPr>
        <p:spPr bwMode="auto">
          <a:xfrm>
            <a:off x="5141408" y="2133861"/>
            <a:ext cx="2127515" cy="4572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err="1">
                <a:latin typeface="Arial" charset="0"/>
              </a:rPr>
              <a:t>MoSD</a:t>
            </a:r>
            <a:endParaRPr lang="en-US" b="1" dirty="0">
              <a:latin typeface="Arial" charset="0"/>
            </a:endParaRPr>
          </a:p>
        </p:txBody>
      </p:sp>
      <p:sp>
        <p:nvSpPr>
          <p:cNvPr id="64" name="Rectangle: Rounded Corners 63">
            <a:extLst>
              <a:ext uri="{FF2B5EF4-FFF2-40B4-BE49-F238E27FC236}">
                <a16:creationId xmlns:a16="http://schemas.microsoft.com/office/drawing/2014/main" id="{480640DD-19D2-4F86-9BF0-9E1B373047FF}"/>
              </a:ext>
            </a:extLst>
          </p:cNvPr>
          <p:cNvSpPr/>
          <p:nvPr/>
        </p:nvSpPr>
        <p:spPr bwMode="auto">
          <a:xfrm>
            <a:off x="6205166" y="2911475"/>
            <a:ext cx="1164341" cy="71885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b="1" dirty="0">
                <a:latin typeface="Arial" charset="0"/>
              </a:rPr>
              <a:t>Health Division </a:t>
            </a:r>
          </a:p>
        </p:txBody>
      </p:sp>
      <p:sp>
        <p:nvSpPr>
          <p:cNvPr id="65" name="Rectangle: Rounded Corners 64">
            <a:extLst>
              <a:ext uri="{FF2B5EF4-FFF2-40B4-BE49-F238E27FC236}">
                <a16:creationId xmlns:a16="http://schemas.microsoft.com/office/drawing/2014/main" id="{00C11FE8-014A-4EF0-B0EC-1C37DE102B15}"/>
              </a:ext>
            </a:extLst>
          </p:cNvPr>
          <p:cNvSpPr/>
          <p:nvPr/>
        </p:nvSpPr>
        <p:spPr bwMode="auto">
          <a:xfrm>
            <a:off x="4818285" y="2910301"/>
            <a:ext cx="1310665" cy="720025"/>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b="1" dirty="0">
                <a:latin typeface="Arial" charset="0"/>
              </a:rPr>
              <a:t>Health Directorate</a:t>
            </a:r>
          </a:p>
        </p:txBody>
      </p:sp>
      <p:cxnSp>
        <p:nvCxnSpPr>
          <p:cNvPr id="67" name="Straight Arrow Connector 66">
            <a:extLst>
              <a:ext uri="{FF2B5EF4-FFF2-40B4-BE49-F238E27FC236}">
                <a16:creationId xmlns:a16="http://schemas.microsoft.com/office/drawing/2014/main" id="{6E3FF481-DEF1-4CC2-9092-D5CE748CF616}"/>
              </a:ext>
            </a:extLst>
          </p:cNvPr>
          <p:cNvCxnSpPr>
            <a:cxnSpLocks/>
            <a:stCxn id="63" idx="2"/>
            <a:endCxn id="64" idx="0"/>
          </p:cNvCxnSpPr>
          <p:nvPr/>
        </p:nvCxnSpPr>
        <p:spPr bwMode="auto">
          <a:xfrm>
            <a:off x="6205166" y="2591061"/>
            <a:ext cx="582171" cy="3204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ECD5E43E-2A91-472D-9FF4-3DCD0FAC94B7}"/>
              </a:ext>
            </a:extLst>
          </p:cNvPr>
          <p:cNvCxnSpPr>
            <a:cxnSpLocks/>
            <a:stCxn id="63" idx="2"/>
            <a:endCxn id="65" idx="0"/>
          </p:cNvCxnSpPr>
          <p:nvPr/>
        </p:nvCxnSpPr>
        <p:spPr bwMode="auto">
          <a:xfrm flipH="1">
            <a:off x="5473617" y="2591062"/>
            <a:ext cx="731548" cy="31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930F1AAF-5238-4B8B-BF8A-62E43B8ABB1D}"/>
              </a:ext>
            </a:extLst>
          </p:cNvPr>
          <p:cNvCxnSpPr>
            <a:cxnSpLocks/>
            <a:stCxn id="7" idx="3"/>
          </p:cNvCxnSpPr>
          <p:nvPr/>
        </p:nvCxnSpPr>
        <p:spPr bwMode="auto">
          <a:xfrm>
            <a:off x="4406887" y="2408360"/>
            <a:ext cx="474666" cy="5466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3" name="Rectangle: Rounded Corners 72">
            <a:extLst>
              <a:ext uri="{FF2B5EF4-FFF2-40B4-BE49-F238E27FC236}">
                <a16:creationId xmlns:a16="http://schemas.microsoft.com/office/drawing/2014/main" id="{68B99E21-F37B-4380-870E-190AB5D1AB55}"/>
              </a:ext>
            </a:extLst>
          </p:cNvPr>
          <p:cNvSpPr/>
          <p:nvPr/>
        </p:nvSpPr>
        <p:spPr bwMode="auto">
          <a:xfrm>
            <a:off x="6913832" y="3919351"/>
            <a:ext cx="1164342" cy="504770"/>
          </a:xfrm>
          <a:prstGeom prst="roundRect">
            <a:avLst/>
          </a:prstGeom>
          <a:solidFill>
            <a:srgbClr val="FFFF00"/>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100" b="1" dirty="0">
                <a:latin typeface="Arial" charset="0"/>
              </a:rPr>
              <a:t>Prov. PHO at each district </a:t>
            </a:r>
          </a:p>
          <a:p>
            <a:pPr algn="ctr" eaLnBrk="0" fontAlgn="base" hangingPunct="0">
              <a:spcBef>
                <a:spcPct val="0"/>
              </a:spcBef>
              <a:spcAft>
                <a:spcPct val="0"/>
              </a:spcAft>
            </a:pPr>
            <a:endParaRPr lang="en-US" sz="1100" b="1" dirty="0">
              <a:latin typeface="Arial" charset="0"/>
            </a:endParaRPr>
          </a:p>
        </p:txBody>
      </p:sp>
      <p:cxnSp>
        <p:nvCxnSpPr>
          <p:cNvPr id="76" name="Straight Arrow Connector 75">
            <a:extLst>
              <a:ext uri="{FF2B5EF4-FFF2-40B4-BE49-F238E27FC236}">
                <a16:creationId xmlns:a16="http://schemas.microsoft.com/office/drawing/2014/main" id="{AAA11A9D-47F6-4713-A573-8F999B6A084A}"/>
              </a:ext>
            </a:extLst>
          </p:cNvPr>
          <p:cNvCxnSpPr>
            <a:cxnSpLocks/>
            <a:stCxn id="64" idx="2"/>
            <a:endCxn id="73" idx="0"/>
          </p:cNvCxnSpPr>
          <p:nvPr/>
        </p:nvCxnSpPr>
        <p:spPr bwMode="auto">
          <a:xfrm>
            <a:off x="6787337" y="3630325"/>
            <a:ext cx="708667" cy="2890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9" name="Straight Arrow Connector 78">
            <a:extLst>
              <a:ext uri="{FF2B5EF4-FFF2-40B4-BE49-F238E27FC236}">
                <a16:creationId xmlns:a16="http://schemas.microsoft.com/office/drawing/2014/main" id="{DD406035-52A4-437E-85ED-4390B5B0C4B0}"/>
              </a:ext>
            </a:extLst>
          </p:cNvPr>
          <p:cNvCxnSpPr>
            <a:cxnSpLocks/>
            <a:stCxn id="65" idx="2"/>
            <a:endCxn id="73" idx="0"/>
          </p:cNvCxnSpPr>
          <p:nvPr/>
        </p:nvCxnSpPr>
        <p:spPr bwMode="auto">
          <a:xfrm>
            <a:off x="5473617" y="3630325"/>
            <a:ext cx="2022386" cy="2890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2" name="Rectangle: Rounded Corners 81">
            <a:extLst>
              <a:ext uri="{FF2B5EF4-FFF2-40B4-BE49-F238E27FC236}">
                <a16:creationId xmlns:a16="http://schemas.microsoft.com/office/drawing/2014/main" id="{32DE6264-087A-458D-B33B-FAE0C30369E9}"/>
              </a:ext>
            </a:extLst>
          </p:cNvPr>
          <p:cNvSpPr/>
          <p:nvPr/>
        </p:nvSpPr>
        <p:spPr bwMode="auto">
          <a:xfrm>
            <a:off x="6894023" y="4787604"/>
            <a:ext cx="1202405" cy="541022"/>
          </a:xfrm>
          <a:prstGeom prst="roundRect">
            <a:avLst/>
          </a:prstGeom>
          <a:solidFill>
            <a:schemeClr val="accent3">
              <a:lumMod val="60000"/>
              <a:lumOff val="4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Prov. District Hospital (&gt;15B), ZH, RH</a:t>
            </a:r>
          </a:p>
          <a:p>
            <a:pPr algn="ctr" eaLnBrk="0" fontAlgn="base" hangingPunct="0">
              <a:spcBef>
                <a:spcPct val="0"/>
              </a:spcBef>
              <a:spcAft>
                <a:spcPct val="0"/>
              </a:spcAft>
            </a:pPr>
            <a:endParaRPr lang="en-US" sz="1050" b="1" dirty="0">
              <a:latin typeface="Arial" charset="0"/>
            </a:endParaRPr>
          </a:p>
        </p:txBody>
      </p:sp>
      <p:sp>
        <p:nvSpPr>
          <p:cNvPr id="85" name="Rectangle: Rounded Corners 84">
            <a:extLst>
              <a:ext uri="{FF2B5EF4-FFF2-40B4-BE49-F238E27FC236}">
                <a16:creationId xmlns:a16="http://schemas.microsoft.com/office/drawing/2014/main" id="{63F70389-863E-45BD-9E3D-55CBE3D5FE0E}"/>
              </a:ext>
            </a:extLst>
          </p:cNvPr>
          <p:cNvSpPr/>
          <p:nvPr/>
        </p:nvSpPr>
        <p:spPr bwMode="auto">
          <a:xfrm>
            <a:off x="2453910" y="4998903"/>
            <a:ext cx="1052270" cy="500213"/>
          </a:xfrm>
          <a:prstGeom prst="roundRect">
            <a:avLst/>
          </a:prstGeom>
          <a:solidFill>
            <a:schemeClr val="accent3">
              <a:lumMod val="40000"/>
              <a:lumOff val="6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Specialized Hospitals </a:t>
            </a:r>
          </a:p>
        </p:txBody>
      </p:sp>
      <p:cxnSp>
        <p:nvCxnSpPr>
          <p:cNvPr id="87" name="Straight Arrow Connector 86">
            <a:extLst>
              <a:ext uri="{FF2B5EF4-FFF2-40B4-BE49-F238E27FC236}">
                <a16:creationId xmlns:a16="http://schemas.microsoft.com/office/drawing/2014/main" id="{AAFB4C3F-DF40-4D39-840A-D46D57219B32}"/>
              </a:ext>
            </a:extLst>
          </p:cNvPr>
          <p:cNvCxnSpPr>
            <a:cxnSpLocks/>
          </p:cNvCxnSpPr>
          <p:nvPr/>
        </p:nvCxnSpPr>
        <p:spPr bwMode="auto">
          <a:xfrm>
            <a:off x="2310616" y="5227502"/>
            <a:ext cx="15392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9" name="Rectangle: Rounded Corners 88">
            <a:extLst>
              <a:ext uri="{FF2B5EF4-FFF2-40B4-BE49-F238E27FC236}">
                <a16:creationId xmlns:a16="http://schemas.microsoft.com/office/drawing/2014/main" id="{3EE70894-E633-4074-8DE0-40DBE4C88E94}"/>
              </a:ext>
            </a:extLst>
          </p:cNvPr>
          <p:cNvSpPr/>
          <p:nvPr/>
        </p:nvSpPr>
        <p:spPr bwMode="auto">
          <a:xfrm>
            <a:off x="1508253" y="2165000"/>
            <a:ext cx="698742" cy="200673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Autonomous bodies –NHRC, Acidemias, councils, HIB</a:t>
            </a:r>
          </a:p>
        </p:txBody>
      </p:sp>
      <p:cxnSp>
        <p:nvCxnSpPr>
          <p:cNvPr id="95" name="Straight Arrow Connector 94">
            <a:extLst>
              <a:ext uri="{FF2B5EF4-FFF2-40B4-BE49-F238E27FC236}">
                <a16:creationId xmlns:a16="http://schemas.microsoft.com/office/drawing/2014/main" id="{DDFFD1B4-7FAB-475B-A0D2-BDCE5D0EC8B3}"/>
              </a:ext>
            </a:extLst>
          </p:cNvPr>
          <p:cNvCxnSpPr>
            <a:cxnSpLocks/>
            <a:stCxn id="65" idx="2"/>
            <a:endCxn id="82" idx="1"/>
          </p:cNvCxnSpPr>
          <p:nvPr/>
        </p:nvCxnSpPr>
        <p:spPr bwMode="auto">
          <a:xfrm>
            <a:off x="5473618" y="3630325"/>
            <a:ext cx="1420405" cy="14277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3C5C414C-C9C0-4924-A519-D5A1AE6A7431}"/>
              </a:ext>
            </a:extLst>
          </p:cNvPr>
          <p:cNvCxnSpPr>
            <a:cxnSpLocks/>
            <a:stCxn id="64" idx="2"/>
          </p:cNvCxnSpPr>
          <p:nvPr/>
        </p:nvCxnSpPr>
        <p:spPr bwMode="auto">
          <a:xfrm>
            <a:off x="6787337" y="3630325"/>
            <a:ext cx="126495" cy="12034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1" name="Rectangle: Rounded Corners 110">
            <a:extLst>
              <a:ext uri="{FF2B5EF4-FFF2-40B4-BE49-F238E27FC236}">
                <a16:creationId xmlns:a16="http://schemas.microsoft.com/office/drawing/2014/main" id="{2362BE9A-41E6-4D08-8E7A-BF86CC250F2E}"/>
              </a:ext>
            </a:extLst>
          </p:cNvPr>
          <p:cNvSpPr/>
          <p:nvPr/>
        </p:nvSpPr>
        <p:spPr bwMode="auto">
          <a:xfrm>
            <a:off x="8195542" y="2127399"/>
            <a:ext cx="1847088" cy="4572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a:latin typeface="Arial" charset="0"/>
              </a:rPr>
              <a:t>MHU</a:t>
            </a:r>
          </a:p>
        </p:txBody>
      </p:sp>
      <p:sp>
        <p:nvSpPr>
          <p:cNvPr id="112" name="Rectangle: Rounded Corners 111">
            <a:extLst>
              <a:ext uri="{FF2B5EF4-FFF2-40B4-BE49-F238E27FC236}">
                <a16:creationId xmlns:a16="http://schemas.microsoft.com/office/drawing/2014/main" id="{5689CB05-D718-4CE5-A319-5C148B7F8CFE}"/>
              </a:ext>
            </a:extLst>
          </p:cNvPr>
          <p:cNvSpPr/>
          <p:nvPr/>
        </p:nvSpPr>
        <p:spPr bwMode="auto">
          <a:xfrm>
            <a:off x="8680099" y="2682875"/>
            <a:ext cx="1229995" cy="511428"/>
          </a:xfrm>
          <a:prstGeom prst="roundRect">
            <a:avLst/>
          </a:prstGeom>
          <a:solidFill>
            <a:schemeClr val="accent1">
              <a:lumMod val="20000"/>
              <a:lumOff val="8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District Hospital (&lt;15B)</a:t>
            </a:r>
          </a:p>
        </p:txBody>
      </p:sp>
      <p:sp>
        <p:nvSpPr>
          <p:cNvPr id="113" name="Rectangle: Rounded Corners 112">
            <a:extLst>
              <a:ext uri="{FF2B5EF4-FFF2-40B4-BE49-F238E27FC236}">
                <a16:creationId xmlns:a16="http://schemas.microsoft.com/office/drawing/2014/main" id="{B5FFD7A4-EEEC-45EE-ACF7-FD3A60591749}"/>
              </a:ext>
            </a:extLst>
          </p:cNvPr>
          <p:cNvSpPr/>
          <p:nvPr/>
        </p:nvSpPr>
        <p:spPr bwMode="auto">
          <a:xfrm>
            <a:off x="8669526" y="3262511"/>
            <a:ext cx="1229995" cy="616581"/>
          </a:xfrm>
          <a:prstGeom prst="roundRect">
            <a:avLst/>
          </a:prstGeom>
          <a:solidFill>
            <a:schemeClr val="accent1">
              <a:lumMod val="20000"/>
              <a:lumOff val="8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00" b="1" dirty="0">
                <a:latin typeface="Arial" charset="0"/>
              </a:rPr>
              <a:t>Primary Hospital (&lt;15B) / PHCC/UHPC</a:t>
            </a:r>
          </a:p>
        </p:txBody>
      </p:sp>
      <p:sp>
        <p:nvSpPr>
          <p:cNvPr id="114" name="Rectangle: Rounded Corners 113">
            <a:extLst>
              <a:ext uri="{FF2B5EF4-FFF2-40B4-BE49-F238E27FC236}">
                <a16:creationId xmlns:a16="http://schemas.microsoft.com/office/drawing/2014/main" id="{B7CEA082-D98D-449B-B491-12D585BFDFDA}"/>
              </a:ext>
            </a:extLst>
          </p:cNvPr>
          <p:cNvSpPr/>
          <p:nvPr/>
        </p:nvSpPr>
        <p:spPr bwMode="auto">
          <a:xfrm>
            <a:off x="8685535" y="3932697"/>
            <a:ext cx="1197975" cy="303632"/>
          </a:xfrm>
          <a:prstGeom prst="roundRect">
            <a:avLst/>
          </a:prstGeom>
          <a:solidFill>
            <a:schemeClr val="accent1">
              <a:lumMod val="20000"/>
              <a:lumOff val="8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100" b="1" dirty="0">
                <a:latin typeface="Arial" charset="0"/>
              </a:rPr>
              <a:t>Health Post</a:t>
            </a:r>
          </a:p>
        </p:txBody>
      </p:sp>
      <p:sp>
        <p:nvSpPr>
          <p:cNvPr id="115" name="Rectangle: Rounded Corners 114">
            <a:extLst>
              <a:ext uri="{FF2B5EF4-FFF2-40B4-BE49-F238E27FC236}">
                <a16:creationId xmlns:a16="http://schemas.microsoft.com/office/drawing/2014/main" id="{AA4FF026-EF90-4150-B8B5-F0C825F4AC2A}"/>
              </a:ext>
            </a:extLst>
          </p:cNvPr>
          <p:cNvSpPr/>
          <p:nvPr/>
        </p:nvSpPr>
        <p:spPr bwMode="auto">
          <a:xfrm>
            <a:off x="8678599" y="4303987"/>
            <a:ext cx="1197975" cy="280859"/>
          </a:xfrm>
          <a:prstGeom prst="roundRect">
            <a:avLst/>
          </a:prstGeom>
          <a:solidFill>
            <a:schemeClr val="accent1">
              <a:lumMod val="20000"/>
              <a:lumOff val="8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100" b="1" dirty="0">
                <a:latin typeface="Arial" charset="0"/>
              </a:rPr>
              <a:t>CHU, UHC</a:t>
            </a:r>
          </a:p>
        </p:txBody>
      </p:sp>
      <p:sp>
        <p:nvSpPr>
          <p:cNvPr id="116" name="Rectangle: Rounded Corners 115">
            <a:extLst>
              <a:ext uri="{FF2B5EF4-FFF2-40B4-BE49-F238E27FC236}">
                <a16:creationId xmlns:a16="http://schemas.microsoft.com/office/drawing/2014/main" id="{2AF54CBB-6A99-42F3-A227-5B3B6BA0C3F5}"/>
              </a:ext>
            </a:extLst>
          </p:cNvPr>
          <p:cNvSpPr/>
          <p:nvPr/>
        </p:nvSpPr>
        <p:spPr bwMode="auto">
          <a:xfrm>
            <a:off x="8686311" y="4641666"/>
            <a:ext cx="1197975" cy="372118"/>
          </a:xfrm>
          <a:prstGeom prst="roundRect">
            <a:avLst/>
          </a:prstGeom>
          <a:solidFill>
            <a:schemeClr val="accent1">
              <a:lumMod val="20000"/>
              <a:lumOff val="8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00" b="1" dirty="0">
                <a:latin typeface="Arial" charset="0"/>
              </a:rPr>
              <a:t>PHC/ORC/ EPI Clinic</a:t>
            </a:r>
          </a:p>
        </p:txBody>
      </p:sp>
      <p:sp>
        <p:nvSpPr>
          <p:cNvPr id="117" name="Rectangle: Rounded Corners 116">
            <a:extLst>
              <a:ext uri="{FF2B5EF4-FFF2-40B4-BE49-F238E27FC236}">
                <a16:creationId xmlns:a16="http://schemas.microsoft.com/office/drawing/2014/main" id="{DF071BCE-E238-47CF-B120-E9904CDDAAAA}"/>
              </a:ext>
            </a:extLst>
          </p:cNvPr>
          <p:cNvSpPr/>
          <p:nvPr/>
        </p:nvSpPr>
        <p:spPr bwMode="auto">
          <a:xfrm>
            <a:off x="8678598" y="5066662"/>
            <a:ext cx="1197975" cy="311178"/>
          </a:xfrm>
          <a:prstGeom prst="roundRect">
            <a:avLst/>
          </a:prstGeom>
          <a:solidFill>
            <a:schemeClr val="accent1">
              <a:lumMod val="20000"/>
              <a:lumOff val="8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FCHVs/ MGs</a:t>
            </a:r>
          </a:p>
        </p:txBody>
      </p:sp>
      <p:sp>
        <p:nvSpPr>
          <p:cNvPr id="118" name="Rectangle 117">
            <a:extLst>
              <a:ext uri="{FF2B5EF4-FFF2-40B4-BE49-F238E27FC236}">
                <a16:creationId xmlns:a16="http://schemas.microsoft.com/office/drawing/2014/main" id="{D3BE6E79-E4C1-405B-902A-081A3C7C9714}"/>
              </a:ext>
            </a:extLst>
          </p:cNvPr>
          <p:cNvSpPr/>
          <p:nvPr/>
        </p:nvSpPr>
        <p:spPr bwMode="auto">
          <a:xfrm>
            <a:off x="9922819" y="3232300"/>
            <a:ext cx="383373" cy="2145541"/>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100" b="1" dirty="0">
                <a:latin typeface="Arial" charset="0"/>
              </a:rPr>
              <a:t>HFOMC</a:t>
            </a:r>
          </a:p>
        </p:txBody>
      </p:sp>
      <p:cxnSp>
        <p:nvCxnSpPr>
          <p:cNvPr id="119" name="Straight Connector 118">
            <a:extLst>
              <a:ext uri="{FF2B5EF4-FFF2-40B4-BE49-F238E27FC236}">
                <a16:creationId xmlns:a16="http://schemas.microsoft.com/office/drawing/2014/main" id="{0A7472C7-8FC8-4AAD-949F-A78F316B8206}"/>
              </a:ext>
            </a:extLst>
          </p:cNvPr>
          <p:cNvCxnSpPr>
            <a:cxnSpLocks/>
          </p:cNvCxnSpPr>
          <p:nvPr/>
        </p:nvCxnSpPr>
        <p:spPr bwMode="auto">
          <a:xfrm>
            <a:off x="8524729" y="2591061"/>
            <a:ext cx="21817" cy="26425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Arrow Connector 119">
            <a:extLst>
              <a:ext uri="{FF2B5EF4-FFF2-40B4-BE49-F238E27FC236}">
                <a16:creationId xmlns:a16="http://schemas.microsoft.com/office/drawing/2014/main" id="{FF7F368A-1275-4B2A-AC7C-1EBF75BCA167}"/>
              </a:ext>
            </a:extLst>
          </p:cNvPr>
          <p:cNvCxnSpPr>
            <a:cxnSpLocks/>
          </p:cNvCxnSpPr>
          <p:nvPr/>
        </p:nvCxnSpPr>
        <p:spPr bwMode="auto">
          <a:xfrm>
            <a:off x="8524728" y="2988850"/>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1" name="Straight Arrow Connector 120">
            <a:extLst>
              <a:ext uri="{FF2B5EF4-FFF2-40B4-BE49-F238E27FC236}">
                <a16:creationId xmlns:a16="http://schemas.microsoft.com/office/drawing/2014/main" id="{34C03B6E-F13B-4D60-81FB-328AB228B937}"/>
              </a:ext>
            </a:extLst>
          </p:cNvPr>
          <p:cNvCxnSpPr>
            <a:cxnSpLocks/>
          </p:cNvCxnSpPr>
          <p:nvPr/>
        </p:nvCxnSpPr>
        <p:spPr bwMode="auto">
          <a:xfrm>
            <a:off x="8532978" y="3570800"/>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2" name="Straight Arrow Connector 121">
            <a:extLst>
              <a:ext uri="{FF2B5EF4-FFF2-40B4-BE49-F238E27FC236}">
                <a16:creationId xmlns:a16="http://schemas.microsoft.com/office/drawing/2014/main" id="{99B284D9-F4F5-4C08-B45F-A21718190BBB}"/>
              </a:ext>
            </a:extLst>
          </p:cNvPr>
          <p:cNvCxnSpPr>
            <a:cxnSpLocks/>
          </p:cNvCxnSpPr>
          <p:nvPr/>
        </p:nvCxnSpPr>
        <p:spPr bwMode="auto">
          <a:xfrm flipV="1">
            <a:off x="8543706" y="4452036"/>
            <a:ext cx="153922" cy="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3" name="Straight Arrow Connector 122">
            <a:extLst>
              <a:ext uri="{FF2B5EF4-FFF2-40B4-BE49-F238E27FC236}">
                <a16:creationId xmlns:a16="http://schemas.microsoft.com/office/drawing/2014/main" id="{CA3DFF58-2028-465B-BDEC-A08F2452F097}"/>
              </a:ext>
            </a:extLst>
          </p:cNvPr>
          <p:cNvCxnSpPr>
            <a:cxnSpLocks/>
          </p:cNvCxnSpPr>
          <p:nvPr/>
        </p:nvCxnSpPr>
        <p:spPr bwMode="auto">
          <a:xfrm>
            <a:off x="8543706" y="4101985"/>
            <a:ext cx="1539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4" name="Straight Arrow Connector 123">
            <a:extLst>
              <a:ext uri="{FF2B5EF4-FFF2-40B4-BE49-F238E27FC236}">
                <a16:creationId xmlns:a16="http://schemas.microsoft.com/office/drawing/2014/main" id="{BE947E09-88E7-452C-BCC2-E1828D58326B}"/>
              </a:ext>
            </a:extLst>
          </p:cNvPr>
          <p:cNvCxnSpPr/>
          <p:nvPr/>
        </p:nvCxnSpPr>
        <p:spPr bwMode="auto">
          <a:xfrm>
            <a:off x="8570326" y="4844156"/>
            <a:ext cx="15392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C2B27173-F2BE-4BCE-AEDD-B248E3B13DA6}"/>
              </a:ext>
            </a:extLst>
          </p:cNvPr>
          <p:cNvCxnSpPr/>
          <p:nvPr/>
        </p:nvCxnSpPr>
        <p:spPr bwMode="auto">
          <a:xfrm>
            <a:off x="8543707" y="5219114"/>
            <a:ext cx="15392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9" name="Arrow: Left-Right 128">
            <a:extLst>
              <a:ext uri="{FF2B5EF4-FFF2-40B4-BE49-F238E27FC236}">
                <a16:creationId xmlns:a16="http://schemas.microsoft.com/office/drawing/2014/main" id="{7A8FB088-B6F0-4DB0-99EC-1B882F0E2736}"/>
              </a:ext>
            </a:extLst>
          </p:cNvPr>
          <p:cNvSpPr/>
          <p:nvPr/>
        </p:nvSpPr>
        <p:spPr bwMode="auto">
          <a:xfrm>
            <a:off x="4406887" y="2291929"/>
            <a:ext cx="734520" cy="143080"/>
          </a:xfrm>
          <a:prstGeom prst="leftRightArrow">
            <a:avLst/>
          </a:prstGeom>
          <a:solidFill>
            <a:schemeClr val="accent5">
              <a:lumMod val="40000"/>
              <a:lumOff val="6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200" b="1">
              <a:latin typeface="Arial" charset="0"/>
            </a:endParaRPr>
          </a:p>
        </p:txBody>
      </p:sp>
      <p:sp>
        <p:nvSpPr>
          <p:cNvPr id="130" name="Arrow: Left-Right 129">
            <a:extLst>
              <a:ext uri="{FF2B5EF4-FFF2-40B4-BE49-F238E27FC236}">
                <a16:creationId xmlns:a16="http://schemas.microsoft.com/office/drawing/2014/main" id="{734749E3-A534-4A28-9EC0-0A578283A662}"/>
              </a:ext>
            </a:extLst>
          </p:cNvPr>
          <p:cNvSpPr/>
          <p:nvPr/>
        </p:nvSpPr>
        <p:spPr bwMode="auto">
          <a:xfrm>
            <a:off x="7265811" y="2322559"/>
            <a:ext cx="929731" cy="112450"/>
          </a:xfrm>
          <a:prstGeom prst="leftRightArrow">
            <a:avLst/>
          </a:prstGeom>
          <a:solidFill>
            <a:schemeClr val="accent5">
              <a:lumMod val="40000"/>
              <a:lumOff val="6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200" b="1">
              <a:latin typeface="Arial" charset="0"/>
            </a:endParaRPr>
          </a:p>
        </p:txBody>
      </p:sp>
      <p:sp>
        <p:nvSpPr>
          <p:cNvPr id="133" name="Rectangle 132">
            <a:extLst>
              <a:ext uri="{FF2B5EF4-FFF2-40B4-BE49-F238E27FC236}">
                <a16:creationId xmlns:a16="http://schemas.microsoft.com/office/drawing/2014/main" id="{0BC65D85-152D-4FDB-BC7F-F774BC71E3E7}"/>
              </a:ext>
            </a:extLst>
          </p:cNvPr>
          <p:cNvSpPr/>
          <p:nvPr/>
        </p:nvSpPr>
        <p:spPr bwMode="auto">
          <a:xfrm>
            <a:off x="1508253" y="1387475"/>
            <a:ext cx="3174532" cy="4898074"/>
          </a:xfrm>
          <a:prstGeom prst="rect">
            <a:avLst/>
          </a:prstGeom>
          <a:noFill/>
          <a:ln w="9525" cap="flat" cmpd="sng" algn="ctr">
            <a:solidFill>
              <a:schemeClr val="accent2">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200" b="1">
              <a:latin typeface="Arial" charset="0"/>
            </a:endParaRPr>
          </a:p>
        </p:txBody>
      </p:sp>
      <p:sp>
        <p:nvSpPr>
          <p:cNvPr id="134" name="Rectangle 133">
            <a:extLst>
              <a:ext uri="{FF2B5EF4-FFF2-40B4-BE49-F238E27FC236}">
                <a16:creationId xmlns:a16="http://schemas.microsoft.com/office/drawing/2014/main" id="{E531D3A7-E378-488C-9D86-620507D06274}"/>
              </a:ext>
            </a:extLst>
          </p:cNvPr>
          <p:cNvSpPr/>
          <p:nvPr/>
        </p:nvSpPr>
        <p:spPr bwMode="auto">
          <a:xfrm>
            <a:off x="4754381" y="1387475"/>
            <a:ext cx="3342047" cy="4898074"/>
          </a:xfrm>
          <a:prstGeom prst="rect">
            <a:avLst/>
          </a:prstGeom>
          <a:noFill/>
          <a:ln w="9525" cap="flat" cmpd="sng" algn="ctr">
            <a:solidFill>
              <a:srgbClr val="92D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200" b="1">
              <a:latin typeface="Arial" charset="0"/>
            </a:endParaRPr>
          </a:p>
        </p:txBody>
      </p:sp>
      <p:sp>
        <p:nvSpPr>
          <p:cNvPr id="139" name="Rectangle 138">
            <a:extLst>
              <a:ext uri="{FF2B5EF4-FFF2-40B4-BE49-F238E27FC236}">
                <a16:creationId xmlns:a16="http://schemas.microsoft.com/office/drawing/2014/main" id="{1BB02F6B-1563-48E4-B80F-1698301EC785}"/>
              </a:ext>
            </a:extLst>
          </p:cNvPr>
          <p:cNvSpPr/>
          <p:nvPr/>
        </p:nvSpPr>
        <p:spPr bwMode="auto">
          <a:xfrm>
            <a:off x="8168022" y="1390523"/>
            <a:ext cx="2138170" cy="4898074"/>
          </a:xfrm>
          <a:prstGeom prst="rect">
            <a:avLst/>
          </a:prstGeom>
          <a:noFill/>
          <a:ln w="9525"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200" b="1">
              <a:latin typeface="Arial" charset="0"/>
            </a:endParaRPr>
          </a:p>
        </p:txBody>
      </p:sp>
      <p:sp>
        <p:nvSpPr>
          <p:cNvPr id="140" name="Rectangle: Rounded Corners 139">
            <a:extLst>
              <a:ext uri="{FF2B5EF4-FFF2-40B4-BE49-F238E27FC236}">
                <a16:creationId xmlns:a16="http://schemas.microsoft.com/office/drawing/2014/main" id="{0D154291-5DF1-4C08-8CAE-1DDC94A1E245}"/>
              </a:ext>
            </a:extLst>
          </p:cNvPr>
          <p:cNvSpPr/>
          <p:nvPr/>
        </p:nvSpPr>
        <p:spPr bwMode="auto">
          <a:xfrm>
            <a:off x="4844211" y="4296829"/>
            <a:ext cx="1202405" cy="541022"/>
          </a:xfrm>
          <a:prstGeom prst="roundRect">
            <a:avLst/>
          </a:prstGeom>
          <a:solidFill>
            <a:schemeClr val="accent3">
              <a:lumMod val="60000"/>
              <a:lumOff val="4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Prov. /Reg. Medical Store</a:t>
            </a:r>
          </a:p>
          <a:p>
            <a:pPr algn="ctr" eaLnBrk="0" fontAlgn="base" hangingPunct="0">
              <a:spcBef>
                <a:spcPct val="0"/>
              </a:spcBef>
              <a:spcAft>
                <a:spcPct val="0"/>
              </a:spcAft>
            </a:pPr>
            <a:endParaRPr lang="en-US" sz="1050" b="1" dirty="0">
              <a:latin typeface="Arial" charset="0"/>
            </a:endParaRPr>
          </a:p>
        </p:txBody>
      </p:sp>
      <p:cxnSp>
        <p:nvCxnSpPr>
          <p:cNvPr id="141" name="Straight Arrow Connector 140">
            <a:extLst>
              <a:ext uri="{FF2B5EF4-FFF2-40B4-BE49-F238E27FC236}">
                <a16:creationId xmlns:a16="http://schemas.microsoft.com/office/drawing/2014/main" id="{77AC7257-88E9-40BA-B5DF-9752378AF374}"/>
              </a:ext>
            </a:extLst>
          </p:cNvPr>
          <p:cNvCxnSpPr>
            <a:cxnSpLocks/>
            <a:stCxn id="65" idx="2"/>
            <a:endCxn id="140" idx="0"/>
          </p:cNvCxnSpPr>
          <p:nvPr/>
        </p:nvCxnSpPr>
        <p:spPr bwMode="auto">
          <a:xfrm flipH="1">
            <a:off x="5445413" y="3630325"/>
            <a:ext cx="28204" cy="6665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8" name="Flowchart: Card 147">
            <a:extLst>
              <a:ext uri="{FF2B5EF4-FFF2-40B4-BE49-F238E27FC236}">
                <a16:creationId xmlns:a16="http://schemas.microsoft.com/office/drawing/2014/main" id="{C7305A9E-7666-4CDA-BC8C-AC9DAAAA040B}"/>
              </a:ext>
            </a:extLst>
          </p:cNvPr>
          <p:cNvSpPr/>
          <p:nvPr/>
        </p:nvSpPr>
        <p:spPr bwMode="auto">
          <a:xfrm>
            <a:off x="1532417" y="5631099"/>
            <a:ext cx="474813" cy="648608"/>
          </a:xfrm>
          <a:prstGeom prst="flowChartPunchedCard">
            <a:avLst/>
          </a:prstGeom>
          <a:solidFill>
            <a:schemeClr val="tx2">
              <a:lumMod val="20000"/>
              <a:lumOff val="80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FAA- </a:t>
            </a:r>
          </a:p>
          <a:p>
            <a:pPr algn="ctr" eaLnBrk="0" fontAlgn="base" hangingPunct="0">
              <a:spcBef>
                <a:spcPct val="0"/>
              </a:spcBef>
              <a:spcAft>
                <a:spcPct val="0"/>
              </a:spcAft>
            </a:pPr>
            <a:r>
              <a:rPr lang="en-US" sz="1050" b="1" dirty="0">
                <a:latin typeface="Arial" charset="0"/>
              </a:rPr>
              <a:t>40</a:t>
            </a:r>
          </a:p>
        </p:txBody>
      </p:sp>
      <p:sp>
        <p:nvSpPr>
          <p:cNvPr id="149" name="Flowchart: Card 148">
            <a:extLst>
              <a:ext uri="{FF2B5EF4-FFF2-40B4-BE49-F238E27FC236}">
                <a16:creationId xmlns:a16="http://schemas.microsoft.com/office/drawing/2014/main" id="{FA47D6F7-30A1-40A1-A17E-81C979C7D572}"/>
              </a:ext>
            </a:extLst>
          </p:cNvPr>
          <p:cNvSpPr/>
          <p:nvPr/>
        </p:nvSpPr>
        <p:spPr bwMode="auto">
          <a:xfrm>
            <a:off x="4803410" y="5631099"/>
            <a:ext cx="474813" cy="642796"/>
          </a:xfrm>
          <a:prstGeom prst="flowChartPunchedCard">
            <a:avLst/>
          </a:prstGeom>
          <a:solidFill>
            <a:schemeClr val="tx2">
              <a:lumMod val="20000"/>
              <a:lumOff val="80000"/>
            </a:scheme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latin typeface="Arial" charset="0"/>
              </a:rPr>
              <a:t>FAA- </a:t>
            </a:r>
          </a:p>
          <a:p>
            <a:pPr algn="ctr" eaLnBrk="0" fontAlgn="base" hangingPunct="0">
              <a:spcBef>
                <a:spcPct val="0"/>
              </a:spcBef>
              <a:spcAft>
                <a:spcPct val="0"/>
              </a:spcAft>
            </a:pPr>
            <a:r>
              <a:rPr lang="en-US" sz="1050" b="1" dirty="0">
                <a:latin typeface="Arial" charset="0"/>
              </a:rPr>
              <a:t>39</a:t>
            </a:r>
          </a:p>
        </p:txBody>
      </p:sp>
      <p:sp>
        <p:nvSpPr>
          <p:cNvPr id="150" name="Flowchart: Card 149">
            <a:extLst>
              <a:ext uri="{FF2B5EF4-FFF2-40B4-BE49-F238E27FC236}">
                <a16:creationId xmlns:a16="http://schemas.microsoft.com/office/drawing/2014/main" id="{71EEDCA9-2A87-4E07-8BA4-68EA86CF0A41}"/>
              </a:ext>
            </a:extLst>
          </p:cNvPr>
          <p:cNvSpPr/>
          <p:nvPr/>
        </p:nvSpPr>
        <p:spPr bwMode="auto">
          <a:xfrm>
            <a:off x="8174337" y="5831396"/>
            <a:ext cx="474813" cy="457200"/>
          </a:xfrm>
          <a:prstGeom prst="flowChartPunchedCard">
            <a:avLst/>
          </a:prstGeom>
          <a:solidFill>
            <a:schemeClr val="tx2">
              <a:lumMod val="20000"/>
              <a:lumOff val="80000"/>
            </a:scheme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900" b="1" dirty="0">
                <a:latin typeface="Arial" charset="0"/>
              </a:rPr>
              <a:t>FAA- </a:t>
            </a:r>
          </a:p>
          <a:p>
            <a:pPr algn="ctr" eaLnBrk="0" fontAlgn="base" hangingPunct="0">
              <a:spcBef>
                <a:spcPct val="0"/>
              </a:spcBef>
              <a:spcAft>
                <a:spcPct val="0"/>
              </a:spcAft>
            </a:pPr>
            <a:r>
              <a:rPr lang="en-US" sz="900" b="1" dirty="0">
                <a:latin typeface="Arial" charset="0"/>
              </a:rPr>
              <a:t>26</a:t>
            </a:r>
          </a:p>
        </p:txBody>
      </p:sp>
      <p:sp>
        <p:nvSpPr>
          <p:cNvPr id="166" name="Rectangle 165">
            <a:extLst>
              <a:ext uri="{FF2B5EF4-FFF2-40B4-BE49-F238E27FC236}">
                <a16:creationId xmlns:a16="http://schemas.microsoft.com/office/drawing/2014/main" id="{02E5EA81-2E48-496A-8BEA-FD55AB9A2F14}"/>
              </a:ext>
            </a:extLst>
          </p:cNvPr>
          <p:cNvSpPr/>
          <p:nvPr/>
        </p:nvSpPr>
        <p:spPr>
          <a:xfrm>
            <a:off x="2228680" y="5792129"/>
            <a:ext cx="1754749" cy="477054"/>
          </a:xfrm>
          <a:prstGeom prst="rect">
            <a:avLst/>
          </a:prstGeom>
          <a:ln>
            <a:solidFill>
              <a:srgbClr val="C00000"/>
            </a:solidFill>
          </a:ln>
        </p:spPr>
        <p:txBody>
          <a:bodyPr wrap="square">
            <a:spAutoFit/>
          </a:bodyPr>
          <a:lstStyle/>
          <a:p>
            <a:r>
              <a:rPr lang="en-US" sz="1400" b="1" dirty="0">
                <a:latin typeface="Calibri" panose="020F0502020204030204" pitchFamily="34" charset="0"/>
              </a:rPr>
              <a:t>60.4 % </a:t>
            </a:r>
            <a:r>
              <a:rPr lang="en-US" sz="1100" b="1" dirty="0">
                <a:latin typeface="Calibri" panose="020F0502020204030204" pitchFamily="34" charset="0"/>
              </a:rPr>
              <a:t>of Total budget of </a:t>
            </a:r>
            <a:r>
              <a:rPr lang="en-US" sz="1100" b="1" dirty="0" err="1">
                <a:latin typeface="Calibri" panose="020F0502020204030204" pitchFamily="34" charset="0"/>
              </a:rPr>
              <a:t>MoHP</a:t>
            </a:r>
            <a:r>
              <a:rPr lang="en-US" sz="1100" dirty="0"/>
              <a:t> </a:t>
            </a:r>
            <a:r>
              <a:rPr lang="en-US" sz="1100" b="1" dirty="0">
                <a:latin typeface="Calibri" panose="020F0502020204030204" pitchFamily="34" charset="0"/>
              </a:rPr>
              <a:t>for FY 2018/19</a:t>
            </a:r>
            <a:r>
              <a:rPr lang="en-US" sz="1100" dirty="0"/>
              <a:t> </a:t>
            </a:r>
            <a:endParaRPr lang="en-US" sz="1200" dirty="0"/>
          </a:p>
        </p:txBody>
      </p:sp>
      <p:sp>
        <p:nvSpPr>
          <p:cNvPr id="167" name="Rectangle 166">
            <a:extLst>
              <a:ext uri="{FF2B5EF4-FFF2-40B4-BE49-F238E27FC236}">
                <a16:creationId xmlns:a16="http://schemas.microsoft.com/office/drawing/2014/main" id="{9FE03BAA-E1DF-49A4-912F-8A814492F8D5}"/>
              </a:ext>
            </a:extLst>
          </p:cNvPr>
          <p:cNvSpPr/>
          <p:nvPr/>
        </p:nvSpPr>
        <p:spPr>
          <a:xfrm>
            <a:off x="5473617" y="5768961"/>
            <a:ext cx="1754749" cy="477054"/>
          </a:xfrm>
          <a:prstGeom prst="rect">
            <a:avLst/>
          </a:prstGeom>
          <a:ln>
            <a:solidFill>
              <a:srgbClr val="C00000"/>
            </a:solidFill>
          </a:ln>
        </p:spPr>
        <p:txBody>
          <a:bodyPr wrap="square">
            <a:spAutoFit/>
          </a:bodyPr>
          <a:lstStyle/>
          <a:p>
            <a:r>
              <a:rPr lang="en-US" sz="1400" b="1" dirty="0">
                <a:latin typeface="Calibri" panose="020F0502020204030204" pitchFamily="34" charset="0"/>
              </a:rPr>
              <a:t>7.4 % </a:t>
            </a:r>
            <a:r>
              <a:rPr lang="en-US" sz="1100" b="1" dirty="0">
                <a:latin typeface="Calibri" panose="020F0502020204030204" pitchFamily="34" charset="0"/>
              </a:rPr>
              <a:t>of Total budget of </a:t>
            </a:r>
            <a:r>
              <a:rPr lang="en-US" sz="1100" b="1" dirty="0" err="1">
                <a:latin typeface="Calibri" panose="020F0502020204030204" pitchFamily="34" charset="0"/>
              </a:rPr>
              <a:t>MoHP</a:t>
            </a:r>
            <a:r>
              <a:rPr lang="en-US" sz="1100" dirty="0"/>
              <a:t> </a:t>
            </a:r>
            <a:r>
              <a:rPr lang="en-US" sz="1100" b="1" dirty="0">
                <a:latin typeface="Calibri" panose="020F0502020204030204" pitchFamily="34" charset="0"/>
              </a:rPr>
              <a:t>for FY 2018/19</a:t>
            </a:r>
            <a:r>
              <a:rPr lang="en-US" sz="1100" dirty="0"/>
              <a:t> </a:t>
            </a:r>
            <a:endParaRPr lang="en-US" sz="1200" dirty="0"/>
          </a:p>
        </p:txBody>
      </p:sp>
      <p:sp>
        <p:nvSpPr>
          <p:cNvPr id="168" name="Rectangle 167">
            <a:extLst>
              <a:ext uri="{FF2B5EF4-FFF2-40B4-BE49-F238E27FC236}">
                <a16:creationId xmlns:a16="http://schemas.microsoft.com/office/drawing/2014/main" id="{5B532B57-272E-47DA-BDF6-6313FBEB9131}"/>
              </a:ext>
            </a:extLst>
          </p:cNvPr>
          <p:cNvSpPr/>
          <p:nvPr/>
        </p:nvSpPr>
        <p:spPr>
          <a:xfrm>
            <a:off x="8662490" y="5611234"/>
            <a:ext cx="1561427" cy="646331"/>
          </a:xfrm>
          <a:prstGeom prst="rect">
            <a:avLst/>
          </a:prstGeom>
          <a:ln>
            <a:solidFill>
              <a:srgbClr val="C00000"/>
            </a:solidFill>
          </a:ln>
        </p:spPr>
        <p:txBody>
          <a:bodyPr wrap="square">
            <a:spAutoFit/>
          </a:bodyPr>
          <a:lstStyle/>
          <a:p>
            <a:r>
              <a:rPr lang="en-US" sz="1400" b="1" dirty="0">
                <a:latin typeface="Calibri" panose="020F0502020204030204" pitchFamily="34" charset="0"/>
              </a:rPr>
              <a:t>32.2 % </a:t>
            </a:r>
            <a:r>
              <a:rPr lang="en-US" sz="1100" b="1" dirty="0">
                <a:latin typeface="Calibri" panose="020F0502020204030204" pitchFamily="34" charset="0"/>
              </a:rPr>
              <a:t>of Total budget of </a:t>
            </a:r>
            <a:r>
              <a:rPr lang="en-US" sz="1100" b="1" dirty="0" err="1">
                <a:latin typeface="Calibri" panose="020F0502020204030204" pitchFamily="34" charset="0"/>
              </a:rPr>
              <a:t>MoHP</a:t>
            </a:r>
            <a:r>
              <a:rPr lang="en-US" sz="1100" dirty="0"/>
              <a:t> </a:t>
            </a:r>
            <a:r>
              <a:rPr lang="en-US" sz="1100" b="1" dirty="0">
                <a:latin typeface="Calibri" panose="020F0502020204030204" pitchFamily="34" charset="0"/>
              </a:rPr>
              <a:t>for FY 2018/19</a:t>
            </a:r>
            <a:r>
              <a:rPr lang="en-US" sz="1100" dirty="0"/>
              <a:t> </a:t>
            </a:r>
            <a:endParaRPr lang="en-US" sz="1200" dirty="0"/>
          </a:p>
        </p:txBody>
      </p:sp>
      <p:sp>
        <p:nvSpPr>
          <p:cNvPr id="83" name="Rectangle: Rounded Corners 82">
            <a:extLst>
              <a:ext uri="{FF2B5EF4-FFF2-40B4-BE49-F238E27FC236}">
                <a16:creationId xmlns:a16="http://schemas.microsoft.com/office/drawing/2014/main" id="{7A53FE69-2CF8-4D34-AE83-4E14A263641B}"/>
              </a:ext>
            </a:extLst>
          </p:cNvPr>
          <p:cNvSpPr/>
          <p:nvPr/>
        </p:nvSpPr>
        <p:spPr bwMode="auto">
          <a:xfrm>
            <a:off x="7381017" y="2454275"/>
            <a:ext cx="648016" cy="32041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b="1" dirty="0">
                <a:latin typeface="Arial" charset="0"/>
              </a:rPr>
              <a:t>DCC</a:t>
            </a:r>
          </a:p>
        </p:txBody>
      </p:sp>
    </p:spTree>
    <p:extLst>
      <p:ext uri="{BB962C8B-B14F-4D97-AF65-F5344CB8AC3E}">
        <p14:creationId xmlns:p14="http://schemas.microsoft.com/office/powerpoint/2010/main" val="193208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79BD-C051-4EC2-B73A-768013110A51}"/>
              </a:ext>
            </a:extLst>
          </p:cNvPr>
          <p:cNvSpPr>
            <a:spLocks noGrp="1"/>
          </p:cNvSpPr>
          <p:nvPr>
            <p:ph type="title"/>
          </p:nvPr>
        </p:nvSpPr>
        <p:spPr>
          <a:xfrm>
            <a:off x="912283" y="648398"/>
            <a:ext cx="10367433" cy="619125"/>
          </a:xfrm>
        </p:spPr>
        <p:txBody>
          <a:bodyPr>
            <a:normAutofit fontScale="90000"/>
          </a:bodyPr>
          <a:lstStyle/>
          <a:p>
            <a:r>
              <a:rPr lang="en-US" b="1" dirty="0"/>
              <a:t>Service delivery networks at present </a:t>
            </a:r>
          </a:p>
        </p:txBody>
      </p:sp>
      <p:sp>
        <p:nvSpPr>
          <p:cNvPr id="5" name="Date Placeholder 4">
            <a:extLst>
              <a:ext uri="{FF2B5EF4-FFF2-40B4-BE49-F238E27FC236}">
                <a16:creationId xmlns:a16="http://schemas.microsoft.com/office/drawing/2014/main" id="{3325B571-3590-41E8-A69D-2103C8B0DFDD}"/>
              </a:ext>
            </a:extLst>
          </p:cNvPr>
          <p:cNvSpPr>
            <a:spLocks noGrp="1"/>
          </p:cNvSpPr>
          <p:nvPr>
            <p:ph type="dt" sz="half" idx="14"/>
          </p:nvPr>
        </p:nvSpPr>
        <p:spPr/>
        <p:txBody>
          <a:bodyPr/>
          <a:lstStyle/>
          <a:p>
            <a:endParaRPr lang="de-DE" dirty="0"/>
          </a:p>
        </p:txBody>
      </p:sp>
      <p:graphicFrame>
        <p:nvGraphicFramePr>
          <p:cNvPr id="6" name="Content Placeholder 6">
            <a:extLst>
              <a:ext uri="{FF2B5EF4-FFF2-40B4-BE49-F238E27FC236}">
                <a16:creationId xmlns:a16="http://schemas.microsoft.com/office/drawing/2014/main" id="{A9F0695A-5609-4768-95C0-66657A509C49}"/>
              </a:ext>
            </a:extLst>
          </p:cNvPr>
          <p:cNvGraphicFramePr>
            <a:graphicFrameLocks noGrp="1"/>
          </p:cNvGraphicFramePr>
          <p:nvPr>
            <p:ph idx="1"/>
            <p:extLst/>
          </p:nvPr>
        </p:nvGraphicFramePr>
        <p:xfrm>
          <a:off x="2362201" y="2101850"/>
          <a:ext cx="3513821" cy="391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08B2CB5-0A65-4ADA-B8B9-FDE009FFA547}"/>
              </a:ext>
            </a:extLst>
          </p:cNvPr>
          <p:cNvSpPr txBox="1"/>
          <p:nvPr/>
        </p:nvSpPr>
        <p:spPr>
          <a:xfrm>
            <a:off x="6452796" y="4933051"/>
            <a:ext cx="2053883" cy="1107996"/>
          </a:xfrm>
          <a:prstGeom prst="rect">
            <a:avLst/>
          </a:prstGeom>
          <a:solidFill>
            <a:schemeClr val="accent3">
              <a:lumMod val="75000"/>
            </a:schemeClr>
          </a:solidFill>
        </p:spPr>
        <p:txBody>
          <a:bodyPr wrap="square" rtlCol="0">
            <a:spAutoFit/>
          </a:bodyPr>
          <a:lstStyle/>
          <a:p>
            <a:r>
              <a:rPr lang="en-US" sz="1100" dirty="0"/>
              <a:t>HP = 3,809</a:t>
            </a:r>
          </a:p>
          <a:p>
            <a:r>
              <a:rPr lang="en-US" sz="1100" dirty="0"/>
              <a:t>UHC = 250</a:t>
            </a:r>
          </a:p>
          <a:p>
            <a:r>
              <a:rPr lang="en-US" sz="1100" dirty="0"/>
              <a:t>CHU = 211</a:t>
            </a:r>
          </a:p>
          <a:p>
            <a:r>
              <a:rPr lang="en-US" sz="1100" dirty="0"/>
              <a:t>PHCORC= 12,180</a:t>
            </a:r>
          </a:p>
          <a:p>
            <a:r>
              <a:rPr lang="en-US" sz="1100" dirty="0"/>
              <a:t>EPI = 16,022</a:t>
            </a:r>
          </a:p>
          <a:p>
            <a:r>
              <a:rPr lang="en-US" sz="1100" dirty="0"/>
              <a:t>FCHV = 49,001</a:t>
            </a:r>
          </a:p>
        </p:txBody>
      </p:sp>
      <p:sp>
        <p:nvSpPr>
          <p:cNvPr id="8" name="TextBox 7">
            <a:extLst>
              <a:ext uri="{FF2B5EF4-FFF2-40B4-BE49-F238E27FC236}">
                <a16:creationId xmlns:a16="http://schemas.microsoft.com/office/drawing/2014/main" id="{9D8E7B98-C63F-4D9D-A935-FFD2EC6A7102}"/>
              </a:ext>
            </a:extLst>
          </p:cNvPr>
          <p:cNvSpPr txBox="1"/>
          <p:nvPr/>
        </p:nvSpPr>
        <p:spPr>
          <a:xfrm>
            <a:off x="6452793" y="4175628"/>
            <a:ext cx="2053883" cy="276999"/>
          </a:xfrm>
          <a:prstGeom prst="rect">
            <a:avLst/>
          </a:prstGeom>
          <a:solidFill>
            <a:schemeClr val="accent2">
              <a:lumMod val="40000"/>
              <a:lumOff val="60000"/>
            </a:schemeClr>
          </a:solidFill>
        </p:spPr>
        <p:txBody>
          <a:bodyPr wrap="square" rtlCol="0">
            <a:spAutoFit/>
          </a:bodyPr>
          <a:lstStyle/>
          <a:p>
            <a:r>
              <a:rPr lang="en-US" sz="1200" dirty="0"/>
              <a:t>PHCC= 200</a:t>
            </a:r>
          </a:p>
        </p:txBody>
      </p:sp>
      <p:sp>
        <p:nvSpPr>
          <p:cNvPr id="9" name="TextBox 8">
            <a:extLst>
              <a:ext uri="{FF2B5EF4-FFF2-40B4-BE49-F238E27FC236}">
                <a16:creationId xmlns:a16="http://schemas.microsoft.com/office/drawing/2014/main" id="{19AA2C34-DEA2-4BD8-AD8E-B53C605DED3C}"/>
              </a:ext>
            </a:extLst>
          </p:cNvPr>
          <p:cNvSpPr txBox="1"/>
          <p:nvPr/>
        </p:nvSpPr>
        <p:spPr>
          <a:xfrm>
            <a:off x="6437553" y="3095318"/>
            <a:ext cx="2053883" cy="830997"/>
          </a:xfrm>
          <a:prstGeom prst="rect">
            <a:avLst/>
          </a:prstGeom>
          <a:solidFill>
            <a:schemeClr val="accent5">
              <a:lumMod val="60000"/>
              <a:lumOff val="40000"/>
            </a:schemeClr>
          </a:solidFill>
        </p:spPr>
        <p:txBody>
          <a:bodyPr wrap="square" rtlCol="0">
            <a:spAutoFit/>
          </a:bodyPr>
          <a:lstStyle/>
          <a:p>
            <a:r>
              <a:rPr lang="en-US" sz="1200" dirty="0"/>
              <a:t>District hospital= 52</a:t>
            </a:r>
          </a:p>
          <a:p>
            <a:r>
              <a:rPr lang="en-US" sz="1200" dirty="0"/>
              <a:t>Zonal Hospital= 10</a:t>
            </a:r>
          </a:p>
          <a:p>
            <a:r>
              <a:rPr lang="en-US" sz="1200" dirty="0"/>
              <a:t>Regional hospital= 5</a:t>
            </a:r>
          </a:p>
          <a:p>
            <a:r>
              <a:rPr lang="en-US" sz="1200" dirty="0"/>
              <a:t>Sub Regional hospital= 3 </a:t>
            </a:r>
          </a:p>
        </p:txBody>
      </p:sp>
      <p:sp>
        <p:nvSpPr>
          <p:cNvPr id="10" name="TextBox 9">
            <a:extLst>
              <a:ext uri="{FF2B5EF4-FFF2-40B4-BE49-F238E27FC236}">
                <a16:creationId xmlns:a16="http://schemas.microsoft.com/office/drawing/2014/main" id="{98DF08CC-D739-4B2C-B917-0E171CF177D3}"/>
              </a:ext>
            </a:extLst>
          </p:cNvPr>
          <p:cNvSpPr txBox="1"/>
          <p:nvPr/>
        </p:nvSpPr>
        <p:spPr>
          <a:xfrm>
            <a:off x="6411162" y="2096624"/>
            <a:ext cx="2053883" cy="738664"/>
          </a:xfrm>
          <a:prstGeom prst="rect">
            <a:avLst/>
          </a:prstGeom>
          <a:solidFill>
            <a:schemeClr val="accent6">
              <a:lumMod val="60000"/>
              <a:lumOff val="40000"/>
            </a:schemeClr>
          </a:solidFill>
        </p:spPr>
        <p:txBody>
          <a:bodyPr wrap="square" rtlCol="0">
            <a:spAutoFit/>
          </a:bodyPr>
          <a:lstStyle/>
          <a:p>
            <a:r>
              <a:rPr lang="en-US" sz="1400" dirty="0"/>
              <a:t>Specialized = 19</a:t>
            </a:r>
          </a:p>
          <a:p>
            <a:r>
              <a:rPr lang="en-US" sz="1400" dirty="0"/>
              <a:t>Central = 11</a:t>
            </a:r>
          </a:p>
          <a:p>
            <a:r>
              <a:rPr lang="en-US" sz="1400" dirty="0"/>
              <a:t>Teaching = 4</a:t>
            </a:r>
          </a:p>
        </p:txBody>
      </p:sp>
      <p:sp>
        <p:nvSpPr>
          <p:cNvPr id="11" name="TextBox 10">
            <a:extLst>
              <a:ext uri="{FF2B5EF4-FFF2-40B4-BE49-F238E27FC236}">
                <a16:creationId xmlns:a16="http://schemas.microsoft.com/office/drawing/2014/main" id="{5E37352A-857A-43CE-BBC4-F0D38D5879BE}"/>
              </a:ext>
            </a:extLst>
          </p:cNvPr>
          <p:cNvSpPr txBox="1"/>
          <p:nvPr/>
        </p:nvSpPr>
        <p:spPr>
          <a:xfrm>
            <a:off x="6459880" y="1589620"/>
            <a:ext cx="2053883" cy="400110"/>
          </a:xfrm>
          <a:prstGeom prst="rect">
            <a:avLst/>
          </a:prstGeom>
          <a:solidFill>
            <a:schemeClr val="bg1"/>
          </a:solidFill>
        </p:spPr>
        <p:txBody>
          <a:bodyPr wrap="square" rtlCol="0">
            <a:spAutoFit/>
          </a:bodyPr>
          <a:lstStyle/>
          <a:p>
            <a:pPr algn="ctr"/>
            <a:r>
              <a:rPr lang="en-US" sz="2000" dirty="0">
                <a:solidFill>
                  <a:schemeClr val="tx2"/>
                </a:solidFill>
              </a:rPr>
              <a:t>BHS</a:t>
            </a:r>
          </a:p>
        </p:txBody>
      </p:sp>
      <p:sp>
        <p:nvSpPr>
          <p:cNvPr id="12" name="TextBox 11">
            <a:extLst>
              <a:ext uri="{FF2B5EF4-FFF2-40B4-BE49-F238E27FC236}">
                <a16:creationId xmlns:a16="http://schemas.microsoft.com/office/drawing/2014/main" id="{E6F01F30-A32F-4277-B6E9-689287C7FE5C}"/>
              </a:ext>
            </a:extLst>
          </p:cNvPr>
          <p:cNvSpPr txBox="1"/>
          <p:nvPr/>
        </p:nvSpPr>
        <p:spPr>
          <a:xfrm>
            <a:off x="8533040" y="1549565"/>
            <a:ext cx="2053883" cy="400110"/>
          </a:xfrm>
          <a:prstGeom prst="rect">
            <a:avLst/>
          </a:prstGeom>
          <a:solidFill>
            <a:schemeClr val="bg1"/>
          </a:solidFill>
        </p:spPr>
        <p:txBody>
          <a:bodyPr wrap="square" rtlCol="0">
            <a:spAutoFit/>
          </a:bodyPr>
          <a:lstStyle/>
          <a:p>
            <a:pPr algn="ctr"/>
            <a:r>
              <a:rPr lang="en-US" sz="2000" dirty="0">
                <a:solidFill>
                  <a:schemeClr val="tx2"/>
                </a:solidFill>
              </a:rPr>
              <a:t>HI</a:t>
            </a:r>
          </a:p>
        </p:txBody>
      </p:sp>
      <p:sp>
        <p:nvSpPr>
          <p:cNvPr id="13" name="TextBox 12">
            <a:extLst>
              <a:ext uri="{FF2B5EF4-FFF2-40B4-BE49-F238E27FC236}">
                <a16:creationId xmlns:a16="http://schemas.microsoft.com/office/drawing/2014/main" id="{FB4E986A-5B89-4EE7-8945-E8D97F3C83D3}"/>
              </a:ext>
            </a:extLst>
          </p:cNvPr>
          <p:cNvSpPr txBox="1"/>
          <p:nvPr/>
        </p:nvSpPr>
        <p:spPr>
          <a:xfrm>
            <a:off x="8845756" y="4144850"/>
            <a:ext cx="1753359" cy="276999"/>
          </a:xfrm>
          <a:prstGeom prst="rect">
            <a:avLst/>
          </a:prstGeom>
          <a:solidFill>
            <a:schemeClr val="accent2">
              <a:lumMod val="40000"/>
              <a:lumOff val="60000"/>
            </a:schemeClr>
          </a:solidFill>
        </p:spPr>
        <p:txBody>
          <a:bodyPr wrap="square" rtlCol="0">
            <a:spAutoFit/>
          </a:bodyPr>
          <a:lstStyle/>
          <a:p>
            <a:r>
              <a:rPr lang="en-US" sz="1200" dirty="0"/>
              <a:t>PHCC= 97</a:t>
            </a:r>
          </a:p>
        </p:txBody>
      </p:sp>
      <p:sp>
        <p:nvSpPr>
          <p:cNvPr id="14" name="TextBox 13">
            <a:extLst>
              <a:ext uri="{FF2B5EF4-FFF2-40B4-BE49-F238E27FC236}">
                <a16:creationId xmlns:a16="http://schemas.microsoft.com/office/drawing/2014/main" id="{456E0447-AC6A-42E7-B0F9-7E2D9C3A346C}"/>
              </a:ext>
            </a:extLst>
          </p:cNvPr>
          <p:cNvSpPr txBox="1"/>
          <p:nvPr/>
        </p:nvSpPr>
        <p:spPr>
          <a:xfrm>
            <a:off x="8765570" y="2096624"/>
            <a:ext cx="1753359" cy="1754326"/>
          </a:xfrm>
          <a:prstGeom prst="rect">
            <a:avLst/>
          </a:prstGeom>
          <a:solidFill>
            <a:schemeClr val="accent1">
              <a:lumMod val="60000"/>
              <a:lumOff val="40000"/>
            </a:schemeClr>
          </a:solidFill>
        </p:spPr>
        <p:txBody>
          <a:bodyPr wrap="square" rtlCol="0">
            <a:spAutoFit/>
          </a:bodyPr>
          <a:lstStyle/>
          <a:p>
            <a:r>
              <a:rPr lang="en-US" sz="1200" dirty="0"/>
              <a:t>Public Hospital = 95</a:t>
            </a:r>
          </a:p>
          <a:p>
            <a:endParaRPr lang="en-US" sz="1200" dirty="0"/>
          </a:p>
          <a:p>
            <a:endParaRPr lang="en-US" sz="1200" dirty="0"/>
          </a:p>
          <a:p>
            <a:r>
              <a:rPr lang="en-US" sz="1200" dirty="0"/>
              <a:t>Private/ non public (community) = 44</a:t>
            </a:r>
          </a:p>
          <a:p>
            <a:endParaRPr lang="en-US" sz="1200" dirty="0"/>
          </a:p>
          <a:p>
            <a:endParaRPr lang="en-US" sz="1200" dirty="0"/>
          </a:p>
          <a:p>
            <a:endParaRPr lang="en-US" sz="1200" dirty="0"/>
          </a:p>
          <a:p>
            <a:endParaRPr lang="en-US" sz="1200" dirty="0"/>
          </a:p>
        </p:txBody>
      </p:sp>
      <p:sp>
        <p:nvSpPr>
          <p:cNvPr id="15" name="TextBox 14">
            <a:extLst>
              <a:ext uri="{FF2B5EF4-FFF2-40B4-BE49-F238E27FC236}">
                <a16:creationId xmlns:a16="http://schemas.microsoft.com/office/drawing/2014/main" id="{57EBBE2A-E4BA-4445-B2B5-D039B49E3E98}"/>
              </a:ext>
            </a:extLst>
          </p:cNvPr>
          <p:cNvSpPr txBox="1"/>
          <p:nvPr/>
        </p:nvSpPr>
        <p:spPr>
          <a:xfrm>
            <a:off x="8507088" y="5382439"/>
            <a:ext cx="1607737" cy="276999"/>
          </a:xfrm>
          <a:prstGeom prst="rect">
            <a:avLst/>
          </a:prstGeom>
          <a:solidFill>
            <a:srgbClr val="FFFF00"/>
          </a:solidFill>
        </p:spPr>
        <p:txBody>
          <a:bodyPr wrap="square" rtlCol="0">
            <a:spAutoFit/>
          </a:bodyPr>
          <a:lstStyle/>
          <a:p>
            <a:r>
              <a:rPr lang="en-US" sz="1200" dirty="0"/>
              <a:t>BHSP from Private ?</a:t>
            </a:r>
          </a:p>
        </p:txBody>
      </p:sp>
      <p:sp>
        <p:nvSpPr>
          <p:cNvPr id="3" name="TextBox 2">
            <a:extLst>
              <a:ext uri="{FF2B5EF4-FFF2-40B4-BE49-F238E27FC236}">
                <a16:creationId xmlns:a16="http://schemas.microsoft.com/office/drawing/2014/main" id="{77987323-4D5C-447D-BBC4-CBDC450DD46E}"/>
              </a:ext>
            </a:extLst>
          </p:cNvPr>
          <p:cNvSpPr txBox="1"/>
          <p:nvPr/>
        </p:nvSpPr>
        <p:spPr>
          <a:xfrm>
            <a:off x="1981200" y="2424515"/>
            <a:ext cx="838200" cy="307777"/>
          </a:xfrm>
          <a:prstGeom prst="rect">
            <a:avLst/>
          </a:prstGeom>
          <a:noFill/>
        </p:spPr>
        <p:txBody>
          <a:bodyPr wrap="square" rtlCol="0">
            <a:spAutoFit/>
          </a:bodyPr>
          <a:lstStyle/>
          <a:p>
            <a:r>
              <a:rPr lang="en-US" sz="1400" dirty="0"/>
              <a:t>Federal</a:t>
            </a:r>
          </a:p>
        </p:txBody>
      </p:sp>
      <p:sp>
        <p:nvSpPr>
          <p:cNvPr id="16" name="TextBox 15">
            <a:extLst>
              <a:ext uri="{FF2B5EF4-FFF2-40B4-BE49-F238E27FC236}">
                <a16:creationId xmlns:a16="http://schemas.microsoft.com/office/drawing/2014/main" id="{8D6CFDB7-929D-42B1-B17C-5DF64F40B290}"/>
              </a:ext>
            </a:extLst>
          </p:cNvPr>
          <p:cNvSpPr txBox="1"/>
          <p:nvPr/>
        </p:nvSpPr>
        <p:spPr>
          <a:xfrm>
            <a:off x="1791690" y="3383058"/>
            <a:ext cx="914400" cy="307777"/>
          </a:xfrm>
          <a:prstGeom prst="rect">
            <a:avLst/>
          </a:prstGeom>
          <a:noFill/>
        </p:spPr>
        <p:txBody>
          <a:bodyPr wrap="square" rtlCol="0">
            <a:spAutoFit/>
          </a:bodyPr>
          <a:lstStyle/>
          <a:p>
            <a:r>
              <a:rPr lang="en-US" sz="1400" dirty="0"/>
              <a:t>Province</a:t>
            </a:r>
          </a:p>
        </p:txBody>
      </p:sp>
      <p:sp>
        <p:nvSpPr>
          <p:cNvPr id="17" name="TextBox 16">
            <a:extLst>
              <a:ext uri="{FF2B5EF4-FFF2-40B4-BE49-F238E27FC236}">
                <a16:creationId xmlns:a16="http://schemas.microsoft.com/office/drawing/2014/main" id="{30962B3F-12E5-4C56-A353-12D502819B72}"/>
              </a:ext>
            </a:extLst>
          </p:cNvPr>
          <p:cNvSpPr txBox="1"/>
          <p:nvPr/>
        </p:nvSpPr>
        <p:spPr>
          <a:xfrm>
            <a:off x="1746250" y="4779163"/>
            <a:ext cx="914400" cy="307777"/>
          </a:xfrm>
          <a:prstGeom prst="rect">
            <a:avLst/>
          </a:prstGeom>
          <a:noFill/>
        </p:spPr>
        <p:txBody>
          <a:bodyPr wrap="square" rtlCol="0">
            <a:spAutoFit/>
          </a:bodyPr>
          <a:lstStyle/>
          <a:p>
            <a:r>
              <a:rPr lang="en-US" sz="1400" dirty="0"/>
              <a:t>Local</a:t>
            </a:r>
          </a:p>
        </p:txBody>
      </p:sp>
      <p:sp>
        <p:nvSpPr>
          <p:cNvPr id="4" name="Left Brace 3">
            <a:extLst>
              <a:ext uri="{FF2B5EF4-FFF2-40B4-BE49-F238E27FC236}">
                <a16:creationId xmlns:a16="http://schemas.microsoft.com/office/drawing/2014/main" id="{C43660A3-0E8C-4B6D-A6D4-2F7C622957AE}"/>
              </a:ext>
            </a:extLst>
          </p:cNvPr>
          <p:cNvSpPr/>
          <p:nvPr/>
        </p:nvSpPr>
        <p:spPr bwMode="auto">
          <a:xfrm>
            <a:off x="2092828" y="4125710"/>
            <a:ext cx="467990" cy="1894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200" b="1">
              <a:solidFill>
                <a:srgbClr val="999999"/>
              </a:solidFill>
              <a:latin typeface="Arial" charset="0"/>
            </a:endParaRPr>
          </a:p>
        </p:txBody>
      </p:sp>
      <p:sp>
        <p:nvSpPr>
          <p:cNvPr id="18" name="Left Brace 17">
            <a:extLst>
              <a:ext uri="{FF2B5EF4-FFF2-40B4-BE49-F238E27FC236}">
                <a16:creationId xmlns:a16="http://schemas.microsoft.com/office/drawing/2014/main" id="{3A833581-8EC7-47EF-9648-D5373FC162C5}"/>
              </a:ext>
            </a:extLst>
          </p:cNvPr>
          <p:cNvSpPr/>
          <p:nvPr/>
        </p:nvSpPr>
        <p:spPr bwMode="auto">
          <a:xfrm>
            <a:off x="2639795" y="3082028"/>
            <a:ext cx="509208" cy="960334"/>
          </a:xfrm>
          <a:prstGeom prst="leftBrace">
            <a:avLst>
              <a:gd name="adj1" fmla="val 6537"/>
              <a:gd name="adj2" fmla="val 480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200" b="1">
              <a:solidFill>
                <a:srgbClr val="999999"/>
              </a:solidFill>
              <a:latin typeface="Arial" charset="0"/>
            </a:endParaRPr>
          </a:p>
        </p:txBody>
      </p:sp>
      <p:sp>
        <p:nvSpPr>
          <p:cNvPr id="19" name="Left Brace 18">
            <a:extLst>
              <a:ext uri="{FF2B5EF4-FFF2-40B4-BE49-F238E27FC236}">
                <a16:creationId xmlns:a16="http://schemas.microsoft.com/office/drawing/2014/main" id="{3C7775FE-84F0-4902-A774-587F71C52F54}"/>
              </a:ext>
            </a:extLst>
          </p:cNvPr>
          <p:cNvSpPr/>
          <p:nvPr/>
        </p:nvSpPr>
        <p:spPr bwMode="auto">
          <a:xfrm>
            <a:off x="2830764" y="2096624"/>
            <a:ext cx="509208" cy="960334"/>
          </a:xfrm>
          <a:prstGeom prst="leftBrace">
            <a:avLst>
              <a:gd name="adj1" fmla="val 6537"/>
              <a:gd name="adj2" fmla="val 480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200" b="1">
              <a:solidFill>
                <a:srgbClr val="999999"/>
              </a:solidFill>
              <a:latin typeface="Arial" charset="0"/>
            </a:endParaRPr>
          </a:p>
        </p:txBody>
      </p:sp>
    </p:spTree>
    <p:extLst>
      <p:ext uri="{BB962C8B-B14F-4D97-AF65-F5344CB8AC3E}">
        <p14:creationId xmlns:p14="http://schemas.microsoft.com/office/powerpoint/2010/main" val="18857199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421B-6CF2-48F7-A6D3-C76469859718}"/>
              </a:ext>
            </a:extLst>
          </p:cNvPr>
          <p:cNvSpPr>
            <a:spLocks noGrp="1"/>
          </p:cNvSpPr>
          <p:nvPr>
            <p:ph type="title"/>
          </p:nvPr>
        </p:nvSpPr>
        <p:spPr>
          <a:xfrm>
            <a:off x="838200" y="1046922"/>
            <a:ext cx="10515600" cy="735841"/>
          </a:xfrm>
        </p:spPr>
        <p:txBody>
          <a:bodyPr>
            <a:normAutofit/>
          </a:bodyPr>
          <a:lstStyle/>
          <a:p>
            <a:r>
              <a:rPr lang="en-US" altLang="ko-KR" sz="2800" b="1" dirty="0">
                <a:latin typeface="Arial" panose="020B0604020202020204" pitchFamily="34" charset="0"/>
                <a:ea typeface="Malgun Gothic" panose="020B0503020000020004" pitchFamily="34" charset="-127"/>
                <a:cs typeface="Arial" panose="020B0604020202020204" pitchFamily="34" charset="0"/>
              </a:rPr>
              <a:t>WASH standards for different type of Healthcare facilities</a:t>
            </a:r>
            <a:endParaRPr lang="en-US" sz="2800" dirty="0"/>
          </a:p>
        </p:txBody>
      </p:sp>
      <p:graphicFrame>
        <p:nvGraphicFramePr>
          <p:cNvPr id="4" name="Content Placeholder 3">
            <a:extLst>
              <a:ext uri="{FF2B5EF4-FFF2-40B4-BE49-F238E27FC236}">
                <a16:creationId xmlns:a16="http://schemas.microsoft.com/office/drawing/2014/main" id="{8959ADF4-D0A9-4028-8C05-6EC653F3C184}"/>
              </a:ext>
            </a:extLst>
          </p:cNvPr>
          <p:cNvGraphicFramePr>
            <a:graphicFrameLocks noGrp="1"/>
          </p:cNvGraphicFramePr>
          <p:nvPr>
            <p:ph idx="1"/>
            <p:extLst>
              <p:ext uri="{D42A27DB-BD31-4B8C-83A1-F6EECF244321}">
                <p14:modId xmlns:p14="http://schemas.microsoft.com/office/powerpoint/2010/main" val="1748793884"/>
              </p:ext>
            </p:extLst>
          </p:nvPr>
        </p:nvGraphicFramePr>
        <p:xfrm>
          <a:off x="838199" y="1801400"/>
          <a:ext cx="10515601" cy="3250250"/>
        </p:xfrm>
        <a:graphic>
          <a:graphicData uri="http://schemas.openxmlformats.org/drawingml/2006/table">
            <a:tbl>
              <a:tblPr firstRow="1" firstCol="1" bandRow="1">
                <a:tableStyleId>{5C22544A-7EE6-4342-B048-85BDC9FD1C3A}</a:tableStyleId>
              </a:tblPr>
              <a:tblGrid>
                <a:gridCol w="1798168">
                  <a:extLst>
                    <a:ext uri="{9D8B030D-6E8A-4147-A177-3AD203B41FA5}">
                      <a16:colId xmlns:a16="http://schemas.microsoft.com/office/drawing/2014/main" val="4007125487"/>
                    </a:ext>
                  </a:extLst>
                </a:gridCol>
                <a:gridCol w="1285006">
                  <a:extLst>
                    <a:ext uri="{9D8B030D-6E8A-4147-A177-3AD203B41FA5}">
                      <a16:colId xmlns:a16="http://schemas.microsoft.com/office/drawing/2014/main" val="216541799"/>
                    </a:ext>
                  </a:extLst>
                </a:gridCol>
                <a:gridCol w="1680393">
                  <a:extLst>
                    <a:ext uri="{9D8B030D-6E8A-4147-A177-3AD203B41FA5}">
                      <a16:colId xmlns:a16="http://schemas.microsoft.com/office/drawing/2014/main" val="200708182"/>
                    </a:ext>
                  </a:extLst>
                </a:gridCol>
                <a:gridCol w="1779240">
                  <a:extLst>
                    <a:ext uri="{9D8B030D-6E8A-4147-A177-3AD203B41FA5}">
                      <a16:colId xmlns:a16="http://schemas.microsoft.com/office/drawing/2014/main" val="3744274653"/>
                    </a:ext>
                  </a:extLst>
                </a:gridCol>
                <a:gridCol w="3972794">
                  <a:extLst>
                    <a:ext uri="{9D8B030D-6E8A-4147-A177-3AD203B41FA5}">
                      <a16:colId xmlns:a16="http://schemas.microsoft.com/office/drawing/2014/main" val="1604052125"/>
                    </a:ext>
                  </a:extLst>
                </a:gridCol>
              </a:tblGrid>
              <a:tr h="177165">
                <a:tc>
                  <a:txBody>
                    <a:bodyPr/>
                    <a:lstStyle/>
                    <a:p>
                      <a:pPr marL="0" marR="0" algn="just">
                        <a:lnSpc>
                          <a:spcPct val="115000"/>
                        </a:lnSpc>
                        <a:spcBef>
                          <a:spcPts val="0"/>
                        </a:spcBef>
                        <a:spcAft>
                          <a:spcPts val="0"/>
                        </a:spcAft>
                      </a:pPr>
                      <a:r>
                        <a:rPr lang="en-US" sz="2400">
                          <a:effectLst/>
                        </a:rPr>
                        <a:t>Type of HCFs</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a:effectLst/>
                        </a:rPr>
                        <a:t>Water</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a:effectLst/>
                        </a:rPr>
                        <a:t>Sanitation</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a:effectLst/>
                        </a:rPr>
                        <a:t>Hygiene</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a:effectLst/>
                        </a:rPr>
                        <a:t>HCWM</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775907627"/>
                  </a:ext>
                </a:extLst>
              </a:tr>
              <a:tr h="177165">
                <a:tc>
                  <a:txBody>
                    <a:bodyPr/>
                    <a:lstStyle/>
                    <a:p>
                      <a:pPr marL="0" marR="0" algn="just">
                        <a:lnSpc>
                          <a:spcPct val="115000"/>
                        </a:lnSpc>
                        <a:spcBef>
                          <a:spcPts val="0"/>
                        </a:spcBef>
                        <a:spcAft>
                          <a:spcPts val="0"/>
                        </a:spcAft>
                      </a:pPr>
                      <a:r>
                        <a:rPr lang="en-US" sz="2400" dirty="0">
                          <a:effectLst/>
                        </a:rPr>
                        <a:t>Large HCF</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A </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A </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869608170"/>
                  </a:ext>
                </a:extLst>
              </a:tr>
              <a:tr h="177165">
                <a:tc>
                  <a:txBody>
                    <a:bodyPr/>
                    <a:lstStyle/>
                    <a:p>
                      <a:pPr marL="0" marR="0" algn="just">
                        <a:lnSpc>
                          <a:spcPct val="115000"/>
                        </a:lnSpc>
                        <a:spcBef>
                          <a:spcPts val="0"/>
                        </a:spcBef>
                        <a:spcAft>
                          <a:spcPts val="0"/>
                        </a:spcAft>
                      </a:pPr>
                      <a:r>
                        <a:rPr lang="en-US" sz="2400">
                          <a:effectLst/>
                        </a:rPr>
                        <a:t>Medium</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A </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A </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4064363246"/>
                  </a:ext>
                </a:extLst>
              </a:tr>
              <a:tr h="177165">
                <a:tc>
                  <a:txBody>
                    <a:bodyPr/>
                    <a:lstStyle/>
                    <a:p>
                      <a:pPr marL="0" marR="0" algn="just">
                        <a:lnSpc>
                          <a:spcPct val="115000"/>
                        </a:lnSpc>
                        <a:spcBef>
                          <a:spcPts val="0"/>
                        </a:spcBef>
                        <a:spcAft>
                          <a:spcPts val="0"/>
                        </a:spcAft>
                      </a:pPr>
                      <a:r>
                        <a:rPr lang="en-US" sz="2400">
                          <a:effectLst/>
                        </a:rPr>
                        <a:t>Small</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A </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B</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A </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A </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798728061"/>
                  </a:ext>
                </a:extLst>
              </a:tr>
              <a:tr h="177165">
                <a:tc>
                  <a:txBody>
                    <a:bodyPr/>
                    <a:lstStyle/>
                    <a:p>
                      <a:pPr marL="0" marR="0" algn="just">
                        <a:lnSpc>
                          <a:spcPct val="115000"/>
                        </a:lnSpc>
                        <a:spcBef>
                          <a:spcPts val="0"/>
                        </a:spcBef>
                        <a:spcAft>
                          <a:spcPts val="0"/>
                        </a:spcAft>
                      </a:pPr>
                      <a:r>
                        <a:rPr lang="en-US" sz="2400">
                          <a:effectLst/>
                        </a:rPr>
                        <a:t>Outreach</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a:effectLst/>
                        </a:rPr>
                        <a:t>B</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a:effectLst/>
                        </a:rPr>
                        <a:t>B</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a:effectLst/>
                        </a:rPr>
                        <a:t>B</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a:effectLst/>
                        </a:rPr>
                        <a:t>B</a:t>
                      </a:r>
                      <a:endParaRPr lang="en-US" sz="240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609940892"/>
                  </a:ext>
                </a:extLst>
              </a:tr>
              <a:tr h="177165">
                <a:tc>
                  <a:txBody>
                    <a:bodyPr/>
                    <a:lstStyle/>
                    <a:p>
                      <a:pPr marL="0" marR="0" algn="just">
                        <a:lnSpc>
                          <a:spcPct val="115000"/>
                        </a:lnSpc>
                        <a:spcBef>
                          <a:spcPts val="0"/>
                        </a:spcBef>
                        <a:spcAft>
                          <a:spcPts val="0"/>
                        </a:spcAft>
                      </a:pPr>
                      <a:r>
                        <a:rPr lang="en-US" sz="2400" dirty="0">
                          <a:effectLst/>
                        </a:rPr>
                        <a:t>Mobile/ Emergency</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B</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B</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400" dirty="0">
                          <a:effectLst/>
                        </a:rPr>
                        <a:t>B</a:t>
                      </a:r>
                      <a:endParaRPr lang="en-US" sz="2400" dirty="0">
                        <a:effectLst/>
                        <a:latin typeface="Times New Roman" panose="02020603050405020304" pitchFamily="18" charset="0"/>
                        <a:ea typeface="Malgun Gothic" panose="020B0503020000020004" pitchFamily="34" charset="-127"/>
                        <a:cs typeface="Arial" panose="020B0604020202020204" pitchFamily="34" charset="0"/>
                      </a:endParaRPr>
                    </a:p>
                  </a:txBody>
                  <a:tcPr marL="68580" marR="68580" marT="0" marB="0"/>
                </a:tc>
                <a:tc>
                  <a:txBody>
                    <a:bodyPr/>
                    <a:lstStyle/>
                    <a:p>
                      <a:pPr eaLnBrk="0" fontAlgn="base" hangingPunct="0">
                        <a:spcBef>
                          <a:spcPct val="0"/>
                        </a:spcBef>
                        <a:spcAft>
                          <a:spcPct val="0"/>
                        </a:spcAft>
                      </a:pPr>
                      <a:r>
                        <a:rPr lang="en-US" sz="1400" dirty="0"/>
                        <a:t>Mobile/temporary HCF may vary, depending upon the services provided. Hence, HCWM is applicable as per the service provided in the specified category of the HCF, for example if the temporary HF provides secondary hospital level service then HCWM standard should comply the same level.</a:t>
                      </a:r>
                    </a:p>
                  </a:txBody>
                  <a:tcPr marL="68580" marR="68580" marT="0" marB="0"/>
                </a:tc>
                <a:extLst>
                  <a:ext uri="{0D108BD9-81ED-4DB2-BD59-A6C34878D82A}">
                    <a16:rowId xmlns:a16="http://schemas.microsoft.com/office/drawing/2014/main" val="1989086563"/>
                  </a:ext>
                </a:extLst>
              </a:tr>
            </a:tbl>
          </a:graphicData>
        </a:graphic>
      </p:graphicFrame>
      <p:sp>
        <p:nvSpPr>
          <p:cNvPr id="5" name="Rectangle 1">
            <a:extLst>
              <a:ext uri="{FF2B5EF4-FFF2-40B4-BE49-F238E27FC236}">
                <a16:creationId xmlns:a16="http://schemas.microsoft.com/office/drawing/2014/main" id="{1AD2314A-746D-4B03-B555-641FBBD2BC56}"/>
              </a:ext>
            </a:extLst>
          </p:cNvPr>
          <p:cNvSpPr>
            <a:spLocks noChangeArrowheads="1"/>
          </p:cNvSpPr>
          <p:nvPr/>
        </p:nvSpPr>
        <p:spPr bwMode="auto">
          <a:xfrm>
            <a:off x="838199" y="5041685"/>
            <a:ext cx="10515601" cy="153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4704"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panose="020B0604020202020204" pitchFamily="34" charset="0"/>
                <a:ea typeface="Malgun Gothic" panose="020B0503020000020004" pitchFamily="34" charset="-127"/>
                <a:cs typeface="Arial" panose="020B0604020202020204" pitchFamily="34" charset="0"/>
              </a:rPr>
              <a:t>Notes: A </a:t>
            </a:r>
            <a:r>
              <a:rPr lang="en-US" altLang="ko-KR" sz="2000" dirty="0">
                <a:latin typeface="Arial" panose="020B0604020202020204" pitchFamily="34" charset="0"/>
                <a:ea typeface="Malgun Gothic" panose="020B0503020000020004" pitchFamily="34" charset="-127"/>
                <a:cs typeface="Arial" panose="020B0604020202020204" pitchFamily="34" charset="0"/>
              </a:rPr>
              <a:t>=</a:t>
            </a:r>
            <a:r>
              <a:rPr kumimoji="0" lang="en-US" altLang="ko-KR" sz="2000" b="0" i="0" u="none" strike="noStrike" cap="none" normalizeH="0" baseline="0" dirty="0">
                <a:ln>
                  <a:noFill/>
                </a:ln>
                <a:solidFill>
                  <a:schemeClr val="tx1"/>
                </a:solidFill>
                <a:effectLst/>
                <a:latin typeface="Arial" panose="020B0604020202020204" pitchFamily="34" charset="0"/>
                <a:ea typeface="Malgun Gothic" panose="020B0503020000020004" pitchFamily="34" charset="-127"/>
                <a:cs typeface="Arial" panose="020B0604020202020204" pitchFamily="34" charset="0"/>
              </a:rPr>
              <a:t> Advanced ( A ). We have </a:t>
            </a:r>
            <a:r>
              <a:rPr lang="en-US" altLang="ko-KR" sz="2000" dirty="0">
                <a:latin typeface="Arial" panose="020B0604020202020204" pitchFamily="34" charset="0"/>
                <a:ea typeface="Malgun Gothic" panose="020B0503020000020004" pitchFamily="34" charset="-127"/>
                <a:cs typeface="Arial" panose="020B0604020202020204" pitchFamily="34" charset="0"/>
              </a:rPr>
              <a:t>A  </a:t>
            </a:r>
            <a:r>
              <a:rPr lang="en-US" altLang="ko-KR" sz="2000" dirty="0" err="1">
                <a:latin typeface="Arial" panose="020B0604020202020204" pitchFamily="34" charset="0"/>
                <a:ea typeface="Malgun Gothic" panose="020B0503020000020004" pitchFamily="34" charset="-127"/>
                <a:cs typeface="Arial" panose="020B0604020202020204" pitchFamily="34" charset="0"/>
              </a:rPr>
              <a:t>standrad</a:t>
            </a:r>
            <a:r>
              <a:rPr lang="en-US" altLang="ko-KR" sz="2000" dirty="0">
                <a:latin typeface="Arial" panose="020B0604020202020204" pitchFamily="34" charset="0"/>
                <a:ea typeface="Malgun Gothic" panose="020B0503020000020004" pitchFamily="34" charset="-127"/>
                <a:cs typeface="Arial" panose="020B0604020202020204" pitchFamily="34" charset="0"/>
              </a:rPr>
              <a:t> </a:t>
            </a:r>
            <a:r>
              <a:rPr kumimoji="0" lang="en-US" altLang="ko-KR" sz="2000" b="0" i="0" u="none" strike="noStrike" cap="none" normalizeH="0" baseline="0" dirty="0">
                <a:ln>
                  <a:noFill/>
                </a:ln>
                <a:solidFill>
                  <a:schemeClr val="tx1"/>
                </a:solidFill>
                <a:effectLst/>
                <a:latin typeface="Arial" panose="020B0604020202020204" pitchFamily="34" charset="0"/>
                <a:ea typeface="Malgun Gothic" panose="020B0503020000020004" pitchFamily="34" charset="-127"/>
                <a:cs typeface="Arial" panose="020B0604020202020204" pitchFamily="34" charset="0"/>
              </a:rPr>
              <a:t>for Water as per </a:t>
            </a:r>
            <a:r>
              <a:rPr lang="en-US" altLang="ko-KR" sz="2000" dirty="0">
                <a:latin typeface="Arial" panose="020B0604020202020204" pitchFamily="34" charset="0"/>
                <a:ea typeface="Malgun Gothic" panose="020B0503020000020004" pitchFamily="34" charset="-127"/>
                <a:cs typeface="Arial" panose="020B0604020202020204" pitchFamily="34" charset="0"/>
              </a:rPr>
              <a:t>national standard. Advance standard followed as per WHO guideline.</a:t>
            </a:r>
            <a:r>
              <a:rPr kumimoji="0" lang="en-US" altLang="ko-KR" sz="2000" b="0" i="0" u="none" strike="noStrike" cap="none" normalizeH="0" baseline="0" dirty="0">
                <a:ln>
                  <a:noFill/>
                </a:ln>
                <a:solidFill>
                  <a:schemeClr val="tx1"/>
                </a:solidFill>
                <a:effectLst/>
                <a:latin typeface="Arial" panose="020B0604020202020204" pitchFamily="34" charset="0"/>
                <a:ea typeface="Malgun Gothic" panose="020B0503020000020004" pitchFamily="34" charset="-127"/>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panose="020B0604020202020204" pitchFamily="34" charset="0"/>
                <a:ea typeface="Malgun Gothic" panose="020B0503020000020004" pitchFamily="34" charset="-127"/>
                <a:cs typeface="Arial" panose="020B0604020202020204" pitchFamily="34" charset="0"/>
              </a:rPr>
              <a:t>B=Basic, For sanitation, hygiene and HCWM indicators are suggested in details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1650656"/>
      </p:ext>
    </p:extLst>
  </p:cSld>
  <p:clrMapOvr>
    <a:masterClrMapping/>
  </p:clrMapOvr>
</p:sld>
</file>

<file path=ppt/theme/theme1.xml><?xml version="1.0" encoding="utf-8"?>
<a:theme xmlns:a="http://schemas.openxmlformats.org/drawingml/2006/main" name="1_Custom Design">
  <a:themeElements>
    <a:clrScheme name="No time to waste">
      <a:dk1>
        <a:sysClr val="windowText" lastClr="000000"/>
      </a:dk1>
      <a:lt1>
        <a:sysClr val="window" lastClr="FFFFFF"/>
      </a:lt1>
      <a:dk2>
        <a:srgbClr val="323232"/>
      </a:dk2>
      <a:lt2>
        <a:srgbClr val="E6E6E6"/>
      </a:lt2>
      <a:accent1>
        <a:srgbClr val="3AAA35"/>
      </a:accent1>
      <a:accent2>
        <a:srgbClr val="3870BF"/>
      </a:accent2>
      <a:accent3>
        <a:srgbClr val="E81C26"/>
      </a:accent3>
      <a:accent4>
        <a:srgbClr val="DCC217"/>
      </a:accent4>
      <a:accent5>
        <a:srgbClr val="907CB3"/>
      </a:accent5>
      <a:accent6>
        <a:srgbClr val="E87C8D"/>
      </a:accent6>
      <a:hlink>
        <a:srgbClr val="74CBC8"/>
      </a:hlink>
      <a:folHlink>
        <a:srgbClr val="907CB3"/>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Presentation#]_[Date]_[lastname]_No time to Waste.potx" id="{FDD1EB0E-6835-422D-83BA-EB193039717D}" vid="{17738AE5-D639-4341-9B56-4DE9FA83C2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[Presentation#]_[Date]_[lastname]_No time to Waste</Template>
  <TotalTime>1313</TotalTime>
  <Words>2564</Words>
  <Application>Microsoft Office PowerPoint</Application>
  <PresentationFormat>Widescreen</PresentationFormat>
  <Paragraphs>485</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Cambria</vt:lpstr>
      <vt:lpstr>Mangal</vt:lpstr>
      <vt:lpstr>Preeti</vt:lpstr>
      <vt:lpstr>Times New Roman</vt:lpstr>
      <vt:lpstr>1_Custom Design</vt:lpstr>
      <vt:lpstr>National standards, guidelines and strategy </vt:lpstr>
      <vt:lpstr>Presentation Outline ( Draft Documents)</vt:lpstr>
      <vt:lpstr>PowerPoint Presentation</vt:lpstr>
      <vt:lpstr>Steps followed</vt:lpstr>
      <vt:lpstr>WASH in HCFs- Risks &amp; preventive measures</vt:lpstr>
      <vt:lpstr>PowerPoint Presentation</vt:lpstr>
      <vt:lpstr>Federal Health System (Structure at present) - 2018</vt:lpstr>
      <vt:lpstr>Service delivery networks at present </vt:lpstr>
      <vt:lpstr>WASH standards for different type of Healthcare facilities</vt:lpstr>
      <vt:lpstr>Service Level</vt:lpstr>
      <vt:lpstr>PowerPoint Presentation</vt:lpstr>
      <vt:lpstr>HCWM Guideline </vt:lpstr>
      <vt:lpstr>Objective of HCWM guideline</vt:lpstr>
      <vt:lpstr>Scope of revised HCWM guideline </vt:lpstr>
      <vt:lpstr>Steps followed</vt:lpstr>
      <vt:lpstr>Contents in revised version</vt:lpstr>
      <vt:lpstr>What is in new Guideline ?</vt:lpstr>
      <vt:lpstr>Next Steps</vt:lpstr>
      <vt:lpstr>PowerPoint Presentation</vt:lpstr>
      <vt:lpstr>Objective of the HCWM Strategy </vt:lpstr>
      <vt:lpstr>Steps followed</vt:lpstr>
      <vt:lpstr>Six Strategic Priorities (Proposed)</vt:lpstr>
      <vt:lpstr>Strategic framework Federal Level</vt:lpstr>
      <vt:lpstr>Strategic framework Provincial Level </vt:lpstr>
      <vt:lpstr>Strategic framework  Local Level </vt:lpstr>
      <vt:lpstr>1. Strengthen policies, guidelines, regulations and standards </vt:lpstr>
      <vt:lpstr>Expected Outputs</vt:lpstr>
      <vt:lpstr>Next Steps</vt:lpstr>
      <vt:lpstr>एकिकृत स्वास्थ्यजन्य फोहरमैला ब्यवस्थापनको अवधारणा (मोडेल)</vt:lpstr>
      <vt:lpstr>प्रस्तावित सुशासनको संरचना (Proposed Governance  Structure)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Biller, Sara Christina GIZ NP</dc:creator>
  <cp:lastModifiedBy>Pravin Tiwari</cp:lastModifiedBy>
  <cp:revision>60</cp:revision>
  <dcterms:created xsi:type="dcterms:W3CDTF">2019-12-04T05:43:41Z</dcterms:created>
  <dcterms:modified xsi:type="dcterms:W3CDTF">2019-12-13T05:19:34Z</dcterms:modified>
</cp:coreProperties>
</file>